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8" r:id="rId3"/>
    <p:sldId id="257" r:id="rId4"/>
    <p:sldId id="258" r:id="rId5"/>
    <p:sldId id="259" r:id="rId6"/>
    <p:sldId id="260" r:id="rId7"/>
    <p:sldId id="264" r:id="rId8"/>
    <p:sldId id="265" r:id="rId9"/>
    <p:sldId id="266" r:id="rId10"/>
    <p:sldId id="261" r:id="rId11"/>
    <p:sldId id="262" r:id="rId12"/>
    <p:sldId id="263"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27094"/>
            <a:ext cx="7772400" cy="1470025"/>
          </a:xfrm>
        </p:spPr>
        <p:txBody>
          <a:bodyPr anchor="b" anchorCtr="0"/>
          <a:lstStyle>
            <a:lvl1pPr>
              <a:defRPr sz="5400">
                <a:gradFill>
                  <a:gsLst>
                    <a:gs pos="0">
                      <a:schemeClr val="tx2"/>
                    </a:gs>
                    <a:gs pos="100000">
                      <a:schemeClr val="tx2">
                        <a:lumMod val="75000"/>
                      </a:schemeClr>
                    </a:gs>
                  </a:gsLst>
                  <a:lin ang="5400000" scaled="0"/>
                </a:gradFill>
                <a:effectLst>
                  <a:outerShdw blurRad="50800" dist="25400" dir="5400000" algn="t" rotWithShape="0">
                    <a:prstClr val="black">
                      <a:alpha val="40000"/>
                    </a:prstClr>
                  </a:outerShdw>
                </a:effectLst>
              </a:defRPr>
            </a:lvl1pPr>
          </a:lstStyle>
          <a:p>
            <a:r>
              <a:rPr lang="en-US" smtClean="0"/>
              <a:t>Click to edit Master title style</a:t>
            </a:r>
            <a:endParaRPr/>
          </a:p>
        </p:txBody>
      </p:sp>
      <p:sp>
        <p:nvSpPr>
          <p:cNvPr id="3" name="Subtitle 2"/>
          <p:cNvSpPr>
            <a:spLocks noGrp="1"/>
          </p:cNvSpPr>
          <p:nvPr>
            <p:ph type="subTitle" idx="1"/>
          </p:nvPr>
        </p:nvSpPr>
        <p:spPr>
          <a:xfrm>
            <a:off x="685801" y="3810000"/>
            <a:ext cx="7770812" cy="1752600"/>
          </a:xfrm>
        </p:spPr>
        <p:txBody>
          <a:bodyPr>
            <a:normAutofit/>
          </a:bodyPr>
          <a:lstStyle>
            <a:lvl1pPr marL="0" indent="0" algn="ctr">
              <a:spcBef>
                <a:spcPts val="300"/>
              </a:spcBef>
              <a:buNone/>
              <a:defRPr sz="1600">
                <a:gradFill>
                  <a:gsLst>
                    <a:gs pos="0">
                      <a:schemeClr val="tx2"/>
                    </a:gs>
                    <a:gs pos="100000">
                      <a:schemeClr val="tx2">
                        <a:lumMod val="75000"/>
                      </a:schemeClr>
                    </a:gs>
                  </a:gsLst>
                  <a:lin ang="5400000" scaled="0"/>
                </a:gradFill>
                <a:effectLst>
                  <a:outerShdw blurRad="50800" dist="38100" dir="5400000" algn="t" rotWithShape="0">
                    <a:prstClr val="black">
                      <a:alpha val="40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2942C66E-8F2D-9B45-A3C6-6548E006201A}" type="datetimeFigureOut">
              <a:rPr lang="en-US" smtClean="0"/>
              <a:t>12/7/2011</a:t>
            </a:fld>
            <a:endParaRPr lang="en-US"/>
          </a:p>
        </p:txBody>
      </p:sp>
      <p:sp>
        <p:nvSpPr>
          <p:cNvPr id="5" name="Footer Placeholder 4"/>
          <p:cNvSpPr>
            <a:spLocks noGrp="1"/>
          </p:cNvSpPr>
          <p:nvPr>
            <p:ph type="ftr" sz="quarter" idx="11"/>
          </p:nvPr>
        </p:nvSpPr>
        <p:spPr/>
        <p:txBody>
          <a:bodyPr/>
          <a:lstStyle/>
          <a:p>
            <a:endParaRPr lang="en-US"/>
          </a:p>
        </p:txBody>
      </p:sp>
      <p:pic>
        <p:nvPicPr>
          <p:cNvPr id="7" name="Picture 6" descr="CoverGlyph.png"/>
          <p:cNvPicPr>
            <a:picLocks noChangeAspect="1"/>
          </p:cNvPicPr>
          <p:nvPr/>
        </p:nvPicPr>
        <p:blipFill>
          <a:blip r:embed="rId2"/>
          <a:stretch>
            <a:fillRect/>
          </a:stretch>
        </p:blipFill>
        <p:spPr>
          <a:xfrm>
            <a:off x="4010025" y="3048000"/>
            <a:ext cx="1123950" cy="771525"/>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3738282"/>
            <a:ext cx="7770813" cy="1048870"/>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286000" y="457200"/>
            <a:ext cx="4572000" cy="3173506"/>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685800" y="5181600"/>
            <a:ext cx="7770813" cy="685800"/>
          </a:xfrm>
        </p:spPr>
        <p:txBody>
          <a:bodyPr vert="horz" lIns="91440" tIns="45720" rIns="91440" bIns="45720" rtlCol="0">
            <a:normAutofit/>
          </a:bodyPr>
          <a:lstStyle>
            <a:lvl1pPr marL="0" indent="0" algn="ctr">
              <a:spcBef>
                <a:spcPts val="300"/>
              </a:spcBef>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2942C66E-8F2D-9B45-A3C6-6548E006201A}" type="datetimeFigureOut">
              <a:rPr lang="en-US" smtClean="0"/>
              <a:t>12/7/2011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04354B-38B3-194D-B83D-BBE879CCD3C8}" type="slidenum">
              <a:rPr lang="en-US" smtClean="0"/>
              <a:t>‹#›</a:t>
            </a:fld>
            <a:endParaRPr lang="en-US"/>
          </a:p>
        </p:txBody>
      </p:sp>
      <p:pic>
        <p:nvPicPr>
          <p:cNvPr id="11" name="Picture 2" descr="HR-Glyph-R3.png"/>
          <p:cNvPicPr>
            <a:picLocks noChangeAspect="1" noChangeArrowheads="1"/>
          </p:cNvPicPr>
          <p:nvPr/>
        </p:nvPicPr>
        <p:blipFill>
          <a:blip r:embed="rId2" cstate="print"/>
          <a:srcRect/>
          <a:stretch>
            <a:fillRect/>
          </a:stretch>
        </p:blipFill>
        <p:spPr bwMode="auto">
          <a:xfrm>
            <a:off x="3749040" y="4890247"/>
            <a:ext cx="1645920" cy="170411"/>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942C66E-8F2D-9B45-A3C6-6548E006201A}" type="datetimeFigureOut">
              <a:rPr lang="en-US" smtClean="0"/>
              <a:t>12/7/2011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04354B-38B3-194D-B83D-BBE879CCD3C8}" type="slidenum">
              <a:rPr lang="en-US" smtClean="0"/>
              <a:t>‹#›</a:t>
            </a:fld>
            <a:endParaRPr lang="en-US"/>
          </a:p>
        </p:txBody>
      </p:sp>
      <p:pic>
        <p:nvPicPr>
          <p:cNvPr id="10"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62800" y="537882"/>
            <a:ext cx="1524000" cy="5325036"/>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85800" y="537882"/>
            <a:ext cx="5889812" cy="53250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942C66E-8F2D-9B45-A3C6-6548E006201A}" type="datetimeFigureOut">
              <a:rPr lang="en-US" smtClean="0"/>
              <a:t>12/7/2011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04354B-38B3-194D-B83D-BBE879CCD3C8}"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rot="5400000">
            <a:off x="6052928" y="3115195"/>
            <a:ext cx="1645920" cy="170411"/>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942C66E-8F2D-9B45-A3C6-6548E006201A}" type="datetimeFigureOut">
              <a:rPr lang="en-US" smtClean="0"/>
              <a:t>12/7/2011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04354B-38B3-194D-B83D-BBE879CCD3C8}" type="slidenum">
              <a:rPr lang="en-US" smtClean="0"/>
              <a:t>‹#›</a:t>
            </a:fld>
            <a:endParaRPr lang="en-US"/>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626440"/>
            <a:ext cx="7770813" cy="1472184"/>
          </a:xfrm>
        </p:spPr>
        <p:txBody>
          <a:bodyPr anchor="b" anchorCtr="0"/>
          <a:lstStyle>
            <a:lvl1pPr algn="ctr">
              <a:defRPr sz="5400" b="0" i="0" cap="none" baseline="0"/>
            </a:lvl1pPr>
          </a:lstStyle>
          <a:p>
            <a:r>
              <a:rPr lang="en-US" smtClean="0"/>
              <a:t>Click to edit Master title style</a:t>
            </a:r>
            <a:endParaRPr/>
          </a:p>
        </p:txBody>
      </p:sp>
      <p:sp>
        <p:nvSpPr>
          <p:cNvPr id="3" name="Text Placeholder 2"/>
          <p:cNvSpPr>
            <a:spLocks noGrp="1"/>
          </p:cNvSpPr>
          <p:nvPr>
            <p:ph type="body" idx="1"/>
          </p:nvPr>
        </p:nvSpPr>
        <p:spPr>
          <a:xfrm>
            <a:off x="685800" y="3813048"/>
            <a:ext cx="7770813" cy="1755648"/>
          </a:xfrm>
        </p:spPr>
        <p:txBody>
          <a:bodyPr anchor="t" anchorCtr="0">
            <a:normAutofit/>
          </a:bodyPr>
          <a:lstStyle>
            <a:lvl1pPr marL="0" indent="0" algn="ctr">
              <a:spcBef>
                <a:spcPts val="30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42C66E-8F2D-9B45-A3C6-6548E006201A}" type="datetimeFigureOut">
              <a:rPr lang="en-US" smtClean="0"/>
              <a:t>12/7/2011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04354B-38B3-194D-B83D-BBE879CCD3C8}" type="slidenum">
              <a:rPr lang="en-US" smtClean="0"/>
              <a:t>‹#›</a:t>
            </a:fld>
            <a:endParaRPr lang="en-US"/>
          </a:p>
        </p:txBody>
      </p:sp>
      <p:pic>
        <p:nvPicPr>
          <p:cNvPr id="7" name="Picture 6" descr="Glyph-SectionHeader.png"/>
          <p:cNvPicPr>
            <a:picLocks noChangeAspect="1"/>
          </p:cNvPicPr>
          <p:nvPr/>
        </p:nvPicPr>
        <p:blipFill>
          <a:blip r:embed="rId2"/>
          <a:stretch>
            <a:fillRect/>
          </a:stretch>
        </p:blipFill>
        <p:spPr>
          <a:xfrm>
            <a:off x="4038600" y="3174066"/>
            <a:ext cx="1066800" cy="59055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85800" y="2209801"/>
            <a:ext cx="3657600" cy="36576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800600" y="2209801"/>
            <a:ext cx="3657600" cy="36576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2942C66E-8F2D-9B45-A3C6-6548E006201A}" type="datetimeFigureOut">
              <a:rPr lang="en-US" smtClean="0"/>
              <a:t>12/7/2011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04354B-38B3-194D-B83D-BBE879CCD3C8}"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858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2819400"/>
            <a:ext cx="3657600" cy="3048000"/>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800600" y="2027238"/>
            <a:ext cx="3657600" cy="639762"/>
          </a:xfrm>
        </p:spPr>
        <p:txBody>
          <a:bodyPr anchor="ctr" anchorCtr="0"/>
          <a:lstStyle>
            <a:lvl1pPr marL="0" indent="0" algn="ctr">
              <a:spcBef>
                <a:spcPts val="300"/>
              </a:spcBef>
              <a:buNone/>
              <a:defRPr sz="24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00600" y="2819400"/>
            <a:ext cx="3657600" cy="3048000"/>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2942C66E-8F2D-9B45-A3C6-6548E006201A}" type="datetimeFigureOut">
              <a:rPr lang="en-US" smtClean="0"/>
              <a:t>12/7/2011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04354B-38B3-194D-B83D-BBE879CCD3C8}" type="slidenum">
              <a:rPr lang="en-US" smtClean="0"/>
              <a:t>‹#›</a:t>
            </a:fld>
            <a:endParaRPr lang="en-US"/>
          </a:p>
        </p:txBody>
      </p:sp>
      <p:pic>
        <p:nvPicPr>
          <p:cNvPr id="11"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2942C66E-8F2D-9B45-A3C6-6548E006201A}" type="datetimeFigureOut">
              <a:rPr lang="en-US" smtClean="0"/>
              <a:t>12/7/2011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04354B-38B3-194D-B83D-BBE879CCD3C8}" type="slidenum">
              <a:rPr lang="en-US" smtClean="0"/>
              <a:t>‹#›</a:t>
            </a:fld>
            <a:endParaRPr lang="en-US"/>
          </a:p>
        </p:txBody>
      </p:sp>
      <p:pic>
        <p:nvPicPr>
          <p:cNvPr id="8" name="Picture 2" descr="HR-Glyph-R3.png"/>
          <p:cNvPicPr>
            <a:picLocks noChangeAspect="1" noChangeArrowheads="1"/>
          </p:cNvPicPr>
          <p:nvPr/>
        </p:nvPicPr>
        <p:blipFill>
          <a:blip r:embed="rId2" cstate="print"/>
          <a:srcRect/>
          <a:stretch>
            <a:fillRect/>
          </a:stretch>
        </p:blipFill>
        <p:spPr bwMode="auto">
          <a:xfrm>
            <a:off x="3749040" y="1658992"/>
            <a:ext cx="1645920" cy="170411"/>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42C66E-8F2D-9B45-A3C6-6548E006201A}" type="datetimeFigureOut">
              <a:rPr lang="en-US" smtClean="0"/>
              <a:t>12/7/2011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04354B-38B3-194D-B83D-BBE879CCD3C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8906" y="914400"/>
            <a:ext cx="3657600" cy="1162050"/>
          </a:xfrm>
        </p:spPr>
        <p:txBody>
          <a:bodyPr anchor="b"/>
          <a:lstStyle>
            <a:lvl1pPr algn="ctr">
              <a:defRPr sz="3800" b="0"/>
            </a:lvl1pPr>
          </a:lstStyle>
          <a:p>
            <a:r>
              <a:rPr lang="en-US" smtClean="0"/>
              <a:t>Click to edit Master title style</a:t>
            </a:r>
            <a:endParaRPr/>
          </a:p>
        </p:txBody>
      </p:sp>
      <p:sp>
        <p:nvSpPr>
          <p:cNvPr id="3" name="Content Placeholder 2"/>
          <p:cNvSpPr>
            <a:spLocks noGrp="1"/>
          </p:cNvSpPr>
          <p:nvPr>
            <p:ph idx="1"/>
          </p:nvPr>
        </p:nvSpPr>
        <p:spPr>
          <a:xfrm>
            <a:off x="4796118" y="457199"/>
            <a:ext cx="3657600" cy="5410201"/>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58906" y="2590799"/>
            <a:ext cx="3657600" cy="2895601"/>
          </a:xfrm>
        </p:spPr>
        <p:txBody>
          <a:bodyPr>
            <a:normAutofit/>
          </a:bodyPr>
          <a:lstStyle>
            <a:lvl1pPr marL="0" indent="0" algn="ctr">
              <a:lnSpc>
                <a:spcPct val="110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42C66E-8F2D-9B45-A3C6-6548E006201A}" type="datetimeFigureOut">
              <a:rPr lang="en-US" smtClean="0"/>
              <a:t>12/7/2011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04354B-38B3-194D-B83D-BBE879CCD3C8}" type="slidenum">
              <a:rPr lang="en-US" smtClean="0"/>
              <a:t>‹#›</a:t>
            </a:fld>
            <a:endParaRPr lang="en-US"/>
          </a:p>
        </p:txBody>
      </p:sp>
      <p:pic>
        <p:nvPicPr>
          <p:cNvPr id="10" name="Picture 2" descr="HR-Glyph-R3.png"/>
          <p:cNvPicPr>
            <a:picLocks noChangeAspect="1" noChangeArrowheads="1"/>
          </p:cNvPicPr>
          <p:nvPr/>
        </p:nvPicPr>
        <p:blipFill>
          <a:blip r:embed="rId2" cstate="print"/>
          <a:srcRect/>
          <a:stretch>
            <a:fillRect/>
          </a:stretch>
        </p:blipFill>
        <p:spPr bwMode="auto">
          <a:xfrm>
            <a:off x="1664746" y="2286000"/>
            <a:ext cx="1645920" cy="170411"/>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99013" y="914400"/>
            <a:ext cx="3657600" cy="1161288"/>
          </a:xfrm>
          <a:effectLst/>
        </p:spPr>
        <p:txBody>
          <a:bodyPr vert="horz" lIns="91440" tIns="45720" rIns="91440" bIns="45720" rtlCol="0" anchor="b" anchorCtr="0">
            <a:noAutofit/>
          </a:bodyPr>
          <a:lstStyle>
            <a:lvl1pPr algn="ctr" defTabSz="914400" rtl="0" eaLnBrk="1" latinLnBrk="0" hangingPunct="1">
              <a:spcBef>
                <a:spcPct val="0"/>
              </a:spcBef>
              <a:buNone/>
              <a:defRPr sz="3800" b="0" kern="1200">
                <a:solidFill>
                  <a:schemeClr val="tx2"/>
                </a:solidFill>
                <a:effectLst>
                  <a:outerShdw blurRad="38100" dist="12700" algn="l" rotWithShape="0">
                    <a:prstClr val="black">
                      <a:alpha val="40000"/>
                    </a:prstClr>
                  </a:outerShdw>
                </a:effectLst>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58906" y="457200"/>
            <a:ext cx="3657600" cy="5413248"/>
          </a:xfrm>
          <a:ln w="101600">
            <a:solidFill>
              <a:schemeClr val="tx1"/>
            </a:solidFill>
            <a:miter lim="800000"/>
          </a:ln>
          <a:effectLst>
            <a:outerShdw blurRad="50800" dist="381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799013" y="2587752"/>
            <a:ext cx="3657600" cy="2898648"/>
          </a:xfrm>
        </p:spPr>
        <p:txBody>
          <a:bodyPr vert="horz" lIns="91440" tIns="45720" rIns="91440" bIns="45720" rtlCol="0">
            <a:normAutofit/>
          </a:bodyPr>
          <a:lstStyle>
            <a:lvl1pPr marL="0" indent="0" algn="ctr">
              <a:buNone/>
              <a:defRPr sz="1800" kern="120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lnSpc>
                <a:spcPct val="110000"/>
              </a:lnSpc>
              <a:spcBef>
                <a:spcPts val="2000"/>
              </a:spcBef>
              <a:buClr>
                <a:schemeClr val="accent3"/>
              </a:buClr>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2942C66E-8F2D-9B45-A3C6-6548E006201A}" type="datetimeFigureOut">
              <a:rPr lang="en-US" smtClean="0"/>
              <a:t>12/7/2011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04354B-38B3-194D-B83D-BBE879CCD3C8}" type="slidenum">
              <a:rPr lang="en-US" smtClean="0"/>
              <a:t>‹#›</a:t>
            </a:fld>
            <a:endParaRPr lang="en-US"/>
          </a:p>
        </p:txBody>
      </p:sp>
      <p:pic>
        <p:nvPicPr>
          <p:cNvPr id="9" name="Picture 2" descr="HR-Glyph-R3.png"/>
          <p:cNvPicPr>
            <a:picLocks noChangeAspect="1" noChangeArrowheads="1"/>
          </p:cNvPicPr>
          <p:nvPr/>
        </p:nvPicPr>
        <p:blipFill>
          <a:blip r:embed="rId2" cstate="print"/>
          <a:srcRect/>
          <a:stretch>
            <a:fillRect/>
          </a:stretch>
        </p:blipFill>
        <p:spPr bwMode="auto">
          <a:xfrm>
            <a:off x="5804853" y="2286000"/>
            <a:ext cx="1645920" cy="170411"/>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4305300" y="6289115"/>
            <a:ext cx="5334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fld id="{0704354B-38B3-194D-B83D-BBE879CCD3C8}" type="slidenum">
              <a:rPr lang="en-US" smtClean="0"/>
              <a:t>‹#›</a:t>
            </a:fld>
            <a:endParaRPr lang="en-US"/>
          </a:p>
        </p:txBody>
      </p:sp>
      <p:sp>
        <p:nvSpPr>
          <p:cNvPr id="2" name="Title Placeholder 1"/>
          <p:cNvSpPr>
            <a:spLocks noGrp="1"/>
          </p:cNvSpPr>
          <p:nvPr>
            <p:ph type="title"/>
          </p:nvPr>
        </p:nvSpPr>
        <p:spPr>
          <a:xfrm>
            <a:off x="685800" y="67236"/>
            <a:ext cx="7770813" cy="1371600"/>
          </a:xfrm>
          <a:prstGeom prst="rect">
            <a:avLst/>
          </a:prstGeom>
          <a:effectLst/>
        </p:spPr>
        <p:txBody>
          <a:bodyPr vert="horz" lIns="91440" tIns="45720" rIns="91440" bIns="45720" rtlCol="0" anchor="ctr" anchorCtr="0">
            <a:noAutofit/>
          </a:bodyPr>
          <a:lstStyle/>
          <a:p>
            <a:r>
              <a:rPr lang="en-US" smtClean="0"/>
              <a:t>Click to edit Master title style</a:t>
            </a:r>
            <a:endParaRPr/>
          </a:p>
        </p:txBody>
      </p:sp>
      <p:sp>
        <p:nvSpPr>
          <p:cNvPr id="3" name="Text Placeholder 2"/>
          <p:cNvSpPr>
            <a:spLocks noGrp="1"/>
          </p:cNvSpPr>
          <p:nvPr>
            <p:ph type="body" idx="1"/>
          </p:nvPr>
        </p:nvSpPr>
        <p:spPr>
          <a:xfrm>
            <a:off x="685800" y="2209800"/>
            <a:ext cx="7770813" cy="3657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6400800" y="6289115"/>
            <a:ext cx="2375647"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42C66E-8F2D-9B45-A3C6-6548E006201A}" type="datetimeFigureOut">
              <a:rPr lang="en-US" smtClean="0"/>
              <a:t>12/7/2011</a:t>
            </a:fld>
            <a:endParaRPr lang="en-US"/>
          </a:p>
        </p:txBody>
      </p:sp>
      <p:sp>
        <p:nvSpPr>
          <p:cNvPr id="5" name="Footer Placeholder 4"/>
          <p:cNvSpPr>
            <a:spLocks noGrp="1"/>
          </p:cNvSpPr>
          <p:nvPr>
            <p:ph type="ftr" sz="quarter" idx="3"/>
          </p:nvPr>
        </p:nvSpPr>
        <p:spPr>
          <a:xfrm>
            <a:off x="349624" y="6289115"/>
            <a:ext cx="3155576"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5000" kern="1200">
          <a:solidFill>
            <a:schemeClr val="tx2"/>
          </a:solidFill>
          <a:effectLst>
            <a:outerShdw blurRad="38100" dist="12700" algn="l" rotWithShape="0">
              <a:prstClr val="black">
                <a:alpha val="40000"/>
              </a:prstClr>
            </a:outerShdw>
          </a:effectLst>
          <a:latin typeface="+mj-lt"/>
          <a:ea typeface="+mj-ea"/>
          <a:cs typeface="+mj-cs"/>
        </a:defRPr>
      </a:lvl1pPr>
    </p:titleStyle>
    <p:bodyStyle>
      <a:lvl1pPr marL="457200" indent="-457200" algn="l" defTabSz="914400" rtl="0" eaLnBrk="1" latinLnBrk="0" hangingPunct="1">
        <a:spcBef>
          <a:spcPts val="2000"/>
        </a:spcBef>
        <a:buClr>
          <a:schemeClr val="accent3"/>
        </a:buClr>
        <a:buFont typeface="Wingdings" pitchFamily="2" charset="2"/>
        <a:buChar char=""/>
        <a:defRPr sz="2400" kern="1200">
          <a:solidFill>
            <a:schemeClr val="tx2"/>
          </a:solidFill>
          <a:latin typeface="+mn-lt"/>
          <a:ea typeface="+mn-ea"/>
          <a:cs typeface="+mn-cs"/>
        </a:defRPr>
      </a:lvl1pPr>
      <a:lvl2pPr marL="914400" indent="-457200" algn="l" defTabSz="914400" rtl="0" eaLnBrk="1" latinLnBrk="0" hangingPunct="1">
        <a:spcBef>
          <a:spcPts val="600"/>
        </a:spcBef>
        <a:buClr>
          <a:schemeClr val="accent3">
            <a:lumMod val="50000"/>
          </a:schemeClr>
        </a:buClr>
        <a:buFont typeface="Wingdings" pitchFamily="2" charset="2"/>
        <a:buChar char=""/>
        <a:defRPr sz="2200" kern="1200">
          <a:solidFill>
            <a:schemeClr val="tx2"/>
          </a:solidFill>
          <a:latin typeface="+mn-lt"/>
          <a:ea typeface="+mn-ea"/>
          <a:cs typeface="+mn-cs"/>
        </a:defRPr>
      </a:lvl2pPr>
      <a:lvl3pPr marL="1371600" indent="-457200" algn="l" defTabSz="914400" rtl="0" eaLnBrk="1" latinLnBrk="0" hangingPunct="1">
        <a:spcBef>
          <a:spcPts val="600"/>
        </a:spcBef>
        <a:buClr>
          <a:schemeClr val="accent3"/>
        </a:buClr>
        <a:buFont typeface="Wingdings" pitchFamily="2" charset="2"/>
        <a:buChar char=""/>
        <a:defRPr sz="2000" kern="1200">
          <a:solidFill>
            <a:schemeClr val="tx2"/>
          </a:solidFill>
          <a:latin typeface="+mn-lt"/>
          <a:ea typeface="+mn-ea"/>
          <a:cs typeface="+mn-cs"/>
        </a:defRPr>
      </a:lvl3pPr>
      <a:lvl4pPr marL="1828800" indent="-457200" algn="l" defTabSz="914400" rtl="0" eaLnBrk="1" latinLnBrk="0" hangingPunct="1">
        <a:spcBef>
          <a:spcPts val="600"/>
        </a:spcBef>
        <a:buClr>
          <a:schemeClr val="accent3">
            <a:lumMod val="50000"/>
          </a:schemeClr>
        </a:buClr>
        <a:buFont typeface="Wingdings" pitchFamily="2" charset="2"/>
        <a:buChar char=""/>
        <a:defRPr sz="1800" kern="1200">
          <a:solidFill>
            <a:schemeClr val="tx2"/>
          </a:solidFill>
          <a:latin typeface="+mn-lt"/>
          <a:ea typeface="+mn-ea"/>
          <a:cs typeface="+mn-cs"/>
        </a:defRPr>
      </a:lvl4pPr>
      <a:lvl5pPr marL="2286000" indent="-457200" algn="l" defTabSz="914400" rtl="0" eaLnBrk="1" latinLnBrk="0" hangingPunct="1">
        <a:spcBef>
          <a:spcPts val="600"/>
        </a:spcBef>
        <a:buClr>
          <a:schemeClr val="accent3"/>
        </a:buClr>
        <a:buFont typeface="Wingdings" pitchFamily="2" charset="2"/>
        <a:buChar char=""/>
        <a:defRPr sz="1800" kern="1200">
          <a:solidFill>
            <a:schemeClr val="tx2"/>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Communication Accommodation Theory</a:t>
            </a:r>
            <a:endParaRPr lang="en-US" dirty="0"/>
          </a:p>
        </p:txBody>
      </p:sp>
      <p:sp>
        <p:nvSpPr>
          <p:cNvPr id="3" name="Subtitle 2"/>
          <p:cNvSpPr>
            <a:spLocks noGrp="1"/>
          </p:cNvSpPr>
          <p:nvPr>
            <p:ph type="subTitle" idx="1"/>
          </p:nvPr>
        </p:nvSpPr>
        <p:spPr/>
        <p:txBody>
          <a:bodyPr/>
          <a:lstStyle/>
          <a:p>
            <a:r>
              <a:rPr lang="en-US" dirty="0" smtClean="0"/>
              <a:t>Nick Hooks</a:t>
            </a:r>
          </a:p>
          <a:p>
            <a:r>
              <a:rPr lang="en-US" dirty="0" smtClean="0"/>
              <a:t>Erin Murphy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p:cNvSpPr>
            <a:spLocks noGrp="1"/>
          </p:cNvSpPr>
          <p:nvPr>
            <p:ph type="title"/>
          </p:nvPr>
        </p:nvSpPr>
        <p:spPr/>
        <p:txBody>
          <a:bodyPr/>
          <a:lstStyle/>
          <a:p>
            <a:r>
              <a:rPr lang="en-US" dirty="0" smtClean="0"/>
              <a:t>Scope of CAT</a:t>
            </a:r>
            <a:endParaRPr lang="en-US" dirty="0"/>
          </a:p>
        </p:txBody>
      </p:sp>
      <p:sp>
        <p:nvSpPr>
          <p:cNvPr id="15" name="Content Placeholder 14"/>
          <p:cNvSpPr>
            <a:spLocks noGrp="1"/>
          </p:cNvSpPr>
          <p:nvPr>
            <p:ph idx="1"/>
          </p:nvPr>
        </p:nvSpPr>
        <p:spPr/>
        <p:txBody>
          <a:bodyPr/>
          <a:lstStyle/>
          <a:p>
            <a:r>
              <a:rPr lang="en-US" dirty="0" smtClean="0"/>
              <a:t>While the theory originally was created purely to examine speech; it was later expanded to include the nonverbal arena.</a:t>
            </a:r>
          </a:p>
          <a:p>
            <a:r>
              <a:rPr lang="en-US" dirty="0" smtClean="0"/>
              <a:t>While some claim that this undermines the theory’s integrity, the changing nature of Western society suggests that this theory may need to be extensive in order to understand multiple populations.</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Criticisms of CAT</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Although there has been little scholarly </a:t>
            </a:r>
            <a:r>
              <a:rPr lang="en-US" dirty="0" err="1" smtClean="0"/>
              <a:t>critisism</a:t>
            </a:r>
            <a:r>
              <a:rPr lang="en-US" dirty="0" smtClean="0"/>
              <a:t>, there are still a number of concerns pertaining to the testability of the concepts in Communication </a:t>
            </a:r>
            <a:r>
              <a:rPr lang="en-US" dirty="0" err="1" smtClean="0"/>
              <a:t>Accomodation</a:t>
            </a:r>
            <a:r>
              <a:rPr lang="en-US" dirty="0" smtClean="0"/>
              <a:t> theory.</a:t>
            </a:r>
          </a:p>
          <a:p>
            <a:r>
              <a:rPr lang="en-US" dirty="0" smtClean="0"/>
              <a:t>Many scholars, for example, question the convergence-divergence frame, and claim that conversations are too complex to be reduced simply to these processes. They question what happens if people both converge and diverge in a conversation, and question the roles of race or ethnicity in the process.</a:t>
            </a:r>
          </a:p>
          <a:p>
            <a:r>
              <a:rPr lang="en-US" dirty="0" smtClean="0"/>
              <a:t>Other scholars question whether the theory relies too heavily on rational forms of communicating. Although the theory acknowledges conflict between communicators, it </a:t>
            </a:r>
            <a:r>
              <a:rPr lang="en-US" dirty="0" err="1" smtClean="0"/>
              <a:t>ingores</a:t>
            </a:r>
            <a:r>
              <a:rPr lang="en-US" dirty="0" smtClean="0"/>
              <a:t> the possibility that one person in the conversation may be overly hostile or lack any sense of reason.</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Luke </a:t>
            </a:r>
            <a:r>
              <a:rPr lang="en-US" dirty="0" err="1" smtClean="0"/>
              <a:t>Tomsha</a:t>
            </a:r>
            <a:r>
              <a:rPr lang="en-US" dirty="0" smtClean="0"/>
              <a:t> and Roberto Hernandez</a:t>
            </a:r>
            <a:endParaRPr lang="en-US" dirty="0"/>
          </a:p>
        </p:txBody>
      </p:sp>
      <p:pic>
        <p:nvPicPr>
          <p:cNvPr id="4" name="Content Placeholder 3" descr="job-interview-430rk092210.jpg"/>
          <p:cNvPicPr>
            <a:picLocks noGrp="1" noChangeAspect="1"/>
          </p:cNvPicPr>
          <p:nvPr>
            <p:ph idx="1"/>
          </p:nvPr>
        </p:nvPicPr>
        <p:blipFill>
          <a:blip r:embed="rId2"/>
          <a:srcRect l="-13429" r="-13429"/>
          <a:stretch>
            <a:fillRect/>
          </a:stretch>
        </p:blip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Assumption #1</a:t>
            </a:r>
            <a:endParaRPr lang="en-US" dirty="0"/>
          </a:p>
        </p:txBody>
      </p:sp>
      <p:sp>
        <p:nvSpPr>
          <p:cNvPr id="3" name="Content Placeholder 2"/>
          <p:cNvSpPr>
            <a:spLocks noGrp="1"/>
          </p:cNvSpPr>
          <p:nvPr>
            <p:ph idx="1"/>
          </p:nvPr>
        </p:nvSpPr>
        <p:spPr/>
        <p:txBody>
          <a:bodyPr>
            <a:normAutofit lnSpcReduction="10000"/>
          </a:bodyPr>
          <a:lstStyle/>
          <a:p>
            <a:pPr algn="ctr">
              <a:buNone/>
            </a:pPr>
            <a:r>
              <a:rPr lang="en-US" u="sng" dirty="0" smtClean="0"/>
              <a:t>Speech behavioral similarities and dissimilarities exist in all conversations</a:t>
            </a:r>
          </a:p>
          <a:p>
            <a:pPr lvl="1"/>
            <a:r>
              <a:rPr lang="en-US" dirty="0" smtClean="0"/>
              <a:t>Past experiences form a person’s field of experience, and those fields of experience are brought into conversations.</a:t>
            </a:r>
          </a:p>
          <a:p>
            <a:pPr lvl="1"/>
            <a:r>
              <a:rPr lang="en-US" dirty="0" smtClean="0"/>
              <a:t>These varied experiences determine the extent to which one person will accommodate another.</a:t>
            </a:r>
          </a:p>
          <a:p>
            <a:pPr lvl="1"/>
            <a:r>
              <a:rPr lang="en-US" dirty="0" smtClean="0"/>
              <a:t>The more similar our attitudes and beliefs, the more attracted to  and accommodating we will be to the other person in the conversation.</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 #2</a:t>
            </a:r>
            <a:endParaRPr lang="en-US" dirty="0"/>
          </a:p>
        </p:txBody>
      </p:sp>
      <p:sp>
        <p:nvSpPr>
          <p:cNvPr id="3" name="Content Placeholder 2"/>
          <p:cNvSpPr>
            <a:spLocks noGrp="1"/>
          </p:cNvSpPr>
          <p:nvPr>
            <p:ph idx="1"/>
          </p:nvPr>
        </p:nvSpPr>
        <p:spPr/>
        <p:txBody>
          <a:bodyPr>
            <a:normAutofit fontScale="92500" lnSpcReduction="10000"/>
          </a:bodyPr>
          <a:lstStyle/>
          <a:p>
            <a:pPr algn="ctr">
              <a:buNone/>
            </a:pPr>
            <a:r>
              <a:rPr lang="en-US" u="sng" dirty="0" smtClean="0"/>
              <a:t>The manner in which we perceive the speech and behaviors of another will determine how we evaluate a conversation</a:t>
            </a:r>
          </a:p>
          <a:p>
            <a:pPr lvl="1"/>
            <a:r>
              <a:rPr lang="en-US" dirty="0" smtClean="0"/>
              <a:t>This assumption is based around the concepts of </a:t>
            </a:r>
            <a:r>
              <a:rPr lang="en-US" b="1" dirty="0" smtClean="0"/>
              <a:t>perception</a:t>
            </a:r>
            <a:r>
              <a:rPr lang="en-US" dirty="0" smtClean="0"/>
              <a:t> and </a:t>
            </a:r>
            <a:r>
              <a:rPr lang="en-US" b="1" dirty="0" smtClean="0"/>
              <a:t>evaluation</a:t>
            </a:r>
            <a:r>
              <a:rPr lang="en-US" dirty="0" smtClean="0"/>
              <a:t>. </a:t>
            </a:r>
          </a:p>
          <a:p>
            <a:pPr lvl="1"/>
            <a:r>
              <a:rPr lang="en-US" dirty="0" smtClean="0"/>
              <a:t>Perception is the process of attending to and interpreting a message, whereas evaluation is the process of judging the conversation.</a:t>
            </a:r>
          </a:p>
          <a:p>
            <a:pPr lvl="1"/>
            <a:r>
              <a:rPr lang="en-US" dirty="0" smtClean="0"/>
              <a:t>In addition, motivation is an important factor in the perception and evaluation processes, in that while we may perceive another person’s speech and behaviors, but we may not always evaluate them.</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 #3</a:t>
            </a:r>
            <a:endParaRPr lang="en-US" dirty="0"/>
          </a:p>
        </p:txBody>
      </p:sp>
      <p:sp>
        <p:nvSpPr>
          <p:cNvPr id="3" name="Content Placeholder 2"/>
          <p:cNvSpPr>
            <a:spLocks noGrp="1"/>
          </p:cNvSpPr>
          <p:nvPr>
            <p:ph idx="1"/>
          </p:nvPr>
        </p:nvSpPr>
        <p:spPr/>
        <p:txBody>
          <a:bodyPr>
            <a:normAutofit fontScale="92500" lnSpcReduction="10000"/>
          </a:bodyPr>
          <a:lstStyle/>
          <a:p>
            <a:pPr algn="ctr">
              <a:buNone/>
            </a:pPr>
            <a:r>
              <a:rPr lang="en-US" u="sng" dirty="0" smtClean="0"/>
              <a:t>Language and behaviors impart information about social status and group belonging</a:t>
            </a:r>
          </a:p>
          <a:p>
            <a:pPr lvl="1"/>
            <a:r>
              <a:rPr lang="en-US" dirty="0" smtClean="0"/>
              <a:t>This pertains to the effects that language has on others.</a:t>
            </a:r>
          </a:p>
          <a:p>
            <a:pPr lvl="1"/>
            <a:r>
              <a:rPr lang="en-US" dirty="0" smtClean="0"/>
              <a:t>Language has the ability to communicate status and group belonging between communicators in a conversation, and the language in a conversation will often reflect the individual with the higher social status.</a:t>
            </a:r>
          </a:p>
          <a:p>
            <a:pPr lvl="1"/>
            <a:r>
              <a:rPr lang="en-US" dirty="0" smtClean="0"/>
              <a:t>The person of the lower social status in any conversation will often accommodate the person of the higher social class, due to their desire to become apart of the other person’s group or social class.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 #4</a:t>
            </a:r>
            <a:endParaRPr lang="en-US" dirty="0"/>
          </a:p>
        </p:txBody>
      </p:sp>
      <p:sp>
        <p:nvSpPr>
          <p:cNvPr id="3" name="Content Placeholder 2"/>
          <p:cNvSpPr>
            <a:spLocks noGrp="1"/>
          </p:cNvSpPr>
          <p:nvPr>
            <p:ph idx="1"/>
          </p:nvPr>
        </p:nvSpPr>
        <p:spPr/>
        <p:txBody>
          <a:bodyPr>
            <a:normAutofit/>
          </a:bodyPr>
          <a:lstStyle/>
          <a:p>
            <a:pPr algn="ctr">
              <a:buNone/>
            </a:pPr>
            <a:r>
              <a:rPr lang="en-US" u="sng" dirty="0" smtClean="0"/>
              <a:t>Accommodation varies in its degree of appropriateness, and norms guide the accommodation process.</a:t>
            </a:r>
          </a:p>
          <a:p>
            <a:pPr lvl="1"/>
            <a:r>
              <a:rPr lang="en-US" dirty="0" smtClean="0"/>
              <a:t>This assumption focuses on norms and issues of social appropriateness.</a:t>
            </a:r>
          </a:p>
          <a:p>
            <a:pPr lvl="1"/>
            <a:r>
              <a:rPr lang="en-US" dirty="0" smtClean="0"/>
              <a:t>Norms are the expectations of behavior in conversation.</a:t>
            </a:r>
          </a:p>
          <a:p>
            <a:pPr lvl="1"/>
            <a:r>
              <a:rPr lang="en-US" dirty="0" smtClean="0"/>
              <a:t>Accommodation in a conversation is not always worthwhile and beneficial, and can at times even be inappropriate.</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Convergence</a:t>
            </a:r>
            <a:endParaRPr lang="en-US" dirty="0"/>
          </a:p>
        </p:txBody>
      </p:sp>
      <p:sp>
        <p:nvSpPr>
          <p:cNvPr id="3" name="Subtitle 2"/>
          <p:cNvSpPr>
            <a:spLocks noGrp="1"/>
          </p:cNvSpPr>
          <p:nvPr>
            <p:ph idx="1"/>
          </p:nvPr>
        </p:nvSpPr>
        <p:spPr/>
        <p:txBody>
          <a:bodyPr>
            <a:normAutofit fontScale="85000" lnSpcReduction="20000"/>
          </a:bodyPr>
          <a:lstStyle/>
          <a:p>
            <a:pPr algn="l"/>
            <a:r>
              <a:rPr lang="en-US" sz="1800" dirty="0" smtClean="0"/>
              <a:t>Convergence is “a strategy whereby individuals adapt to each other’s communicative behaviors”</a:t>
            </a:r>
          </a:p>
          <a:p>
            <a:pPr algn="l"/>
            <a:r>
              <a:rPr lang="en-US" sz="1800" dirty="0" smtClean="0"/>
              <a:t>People may adapt to speech rate, pause, smiling, eye gaze, and other verbal and nonverbal behaviors. This is a process we don’t always choose to utilize. When we do choose to converge, perceptions of the other person’s speech or behaviors are relied on. </a:t>
            </a:r>
          </a:p>
          <a:p>
            <a:pPr algn="l"/>
            <a:r>
              <a:rPr lang="en-US" sz="1800" dirty="0" smtClean="0"/>
              <a:t>Convergence is largely based on attraction, the greater the attraction between communicators, the more convergence happens. Attraction encompasses things like liking, charisma, and credibility. Also, the likelihood of future interactions, ability to communicate, and status differential. All of this is a process that occurs over time.</a:t>
            </a:r>
          </a:p>
          <a:p>
            <a:pPr algn="l"/>
            <a:r>
              <a:rPr lang="en-US" sz="1800" dirty="0" smtClean="0"/>
              <a:t>Convergence usually depends on whether the convergence is thoughtful, and it can be perceived as good and bad in the communication process. </a:t>
            </a:r>
          </a:p>
          <a:p>
            <a:pPr algn="l"/>
            <a:r>
              <a:rPr lang="en-US" sz="1800" b="1" dirty="0" smtClean="0"/>
              <a:t>Indirect stereotyping – </a:t>
            </a:r>
            <a:r>
              <a:rPr lang="en-US" sz="1800" dirty="0" smtClean="0"/>
              <a:t>imposing outdated and rigid assumptions of a cultural group upon that group. </a:t>
            </a:r>
            <a:endParaRPr lang="en-US" sz="1800" b="1" dirty="0" smtClean="0"/>
          </a:p>
          <a:p>
            <a:endParaRPr lang="en-US"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Divergence</a:t>
            </a:r>
            <a:endParaRPr lang="en-US" dirty="0"/>
          </a:p>
        </p:txBody>
      </p:sp>
      <p:sp>
        <p:nvSpPr>
          <p:cNvPr id="3" name="Content Placeholder 2"/>
          <p:cNvSpPr>
            <a:spLocks noGrp="1"/>
          </p:cNvSpPr>
          <p:nvPr>
            <p:ph idx="1"/>
          </p:nvPr>
        </p:nvSpPr>
        <p:spPr/>
        <p:txBody>
          <a:bodyPr>
            <a:normAutofit fontScale="85000" lnSpcReduction="10000"/>
          </a:bodyPr>
          <a:lstStyle/>
          <a:p>
            <a:pPr>
              <a:buNone/>
            </a:pPr>
            <a:r>
              <a:rPr lang="en-US" sz="1800" dirty="0" smtClean="0"/>
              <a:t>Divergence is a strategy used to accentuate the verbal and nonverbal differences between communicators, or in other words, a </a:t>
            </a:r>
            <a:r>
              <a:rPr lang="en-US" sz="1800" dirty="0" err="1" smtClean="0"/>
              <a:t>nonaccommodation</a:t>
            </a:r>
            <a:r>
              <a:rPr lang="en-US" sz="1800" dirty="0" smtClean="0"/>
              <a:t>. Different from convergence in that there are no attempts to display similarities in gestures, posture, speech rate, etc. between speakers. There isn’t an effort made to “reduce social distance or to make communication smoother”.</a:t>
            </a:r>
          </a:p>
          <a:p>
            <a:pPr>
              <a:buNone/>
            </a:pPr>
            <a:r>
              <a:rPr lang="en-US" sz="1800" dirty="0" smtClean="0"/>
              <a:t>It is not an effort to disagree with one-another, it is more that two people have made a choice to dissociate themselves from the person and the topic. It can serve as a way to maintain a social identity and can be used deliberately to have “identity, cultural pride, and distinctiveness”.</a:t>
            </a:r>
          </a:p>
          <a:p>
            <a:pPr>
              <a:buNone/>
            </a:pPr>
            <a:r>
              <a:rPr lang="en-US" sz="1800" dirty="0" smtClean="0"/>
              <a:t>Divergence occurs often when there is a difference in power between communicators. This can be seen in conversations between parent and child, physician and patient, interviewer and interviewee, etc. Giles contend that divergence is used to contrast self-images in a conversation. The divergence is carried out by the individual who wants to imply a status difference between the two communicators. </a:t>
            </a:r>
            <a:endParaRPr lang="en-US"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Overaccommodation:</a:t>
            </a:r>
            <a:endParaRPr lang="en-US" dirty="0"/>
          </a:p>
        </p:txBody>
      </p:sp>
      <p:sp>
        <p:nvSpPr>
          <p:cNvPr id="3" name="Content Placeholder 2"/>
          <p:cNvSpPr>
            <a:spLocks noGrp="1"/>
          </p:cNvSpPr>
          <p:nvPr>
            <p:ph idx="1"/>
          </p:nvPr>
        </p:nvSpPr>
        <p:spPr>
          <a:xfrm>
            <a:off x="685800" y="2340668"/>
            <a:ext cx="7770813" cy="3657600"/>
          </a:xfrm>
        </p:spPr>
        <p:txBody>
          <a:bodyPr>
            <a:normAutofit fontScale="77500" lnSpcReduction="20000"/>
          </a:bodyPr>
          <a:lstStyle/>
          <a:p>
            <a:pPr>
              <a:buNone/>
            </a:pPr>
            <a:r>
              <a:rPr lang="en-US" sz="1800" dirty="0" smtClean="0"/>
              <a:t>Overaccommodation is an attempt to overdo efforts in regulating, modifying, or responding to others. It has the effect of making the target feel worse, existing in three forms: sensory </a:t>
            </a:r>
            <a:r>
              <a:rPr lang="en-US" sz="1800" dirty="0" err="1" smtClean="0"/>
              <a:t>overaccommodation</a:t>
            </a:r>
            <a:r>
              <a:rPr lang="en-US" sz="1800" dirty="0" smtClean="0"/>
              <a:t>, dependence </a:t>
            </a:r>
            <a:r>
              <a:rPr lang="en-US" sz="1800" dirty="0" err="1" smtClean="0"/>
              <a:t>overaccommodation</a:t>
            </a:r>
            <a:r>
              <a:rPr lang="en-US" sz="1800" dirty="0" smtClean="0"/>
              <a:t>, and intergroup </a:t>
            </a:r>
            <a:r>
              <a:rPr lang="en-US" sz="1800" dirty="0" err="1" smtClean="0"/>
              <a:t>overaccommodation</a:t>
            </a:r>
            <a:r>
              <a:rPr lang="en-US" sz="1800" dirty="0" smtClean="0"/>
              <a:t>. </a:t>
            </a:r>
          </a:p>
          <a:p>
            <a:pPr>
              <a:buNone/>
            </a:pPr>
            <a:r>
              <a:rPr lang="en-US" sz="1800" dirty="0" smtClean="0"/>
              <a:t>Sensory </a:t>
            </a:r>
            <a:r>
              <a:rPr lang="en-US" sz="1800" dirty="0" err="1" smtClean="0"/>
              <a:t>overaccommodation</a:t>
            </a:r>
            <a:r>
              <a:rPr lang="en-US" sz="1800" dirty="0" smtClean="0"/>
              <a:t>: when a speaker adapts too much to the other who is seen as limited. This limitation is typically a linguistic or a physical one. The speaker may believe that they are sensitive to the others disability, but is over the top with the accommodation. This can be described as an underestimation of the other communicator. </a:t>
            </a:r>
          </a:p>
          <a:p>
            <a:pPr>
              <a:buNone/>
            </a:pPr>
            <a:r>
              <a:rPr lang="en-US" sz="1800" dirty="0" smtClean="0"/>
              <a:t>Dependency </a:t>
            </a:r>
            <a:r>
              <a:rPr lang="en-US" sz="1800" dirty="0" err="1" smtClean="0"/>
              <a:t>overaccommodation</a:t>
            </a:r>
            <a:r>
              <a:rPr lang="en-US" sz="1800" dirty="0" smtClean="0"/>
              <a:t>: occurs when speakers place listeners in a lower-status role. The listener is seen as dependent on the speaker, believing that they control the conversation to show their higher status. Example: Immigrants in a new country made to feel subordinate when speaking with others. </a:t>
            </a:r>
          </a:p>
          <a:p>
            <a:pPr>
              <a:buNone/>
            </a:pPr>
            <a:r>
              <a:rPr lang="en-US" sz="1800" dirty="0" smtClean="0"/>
              <a:t>Intergroup </a:t>
            </a:r>
            <a:r>
              <a:rPr lang="en-US" sz="1800" dirty="0" err="1" smtClean="0"/>
              <a:t>overaccommodation</a:t>
            </a:r>
            <a:r>
              <a:rPr lang="en-US" sz="1800" dirty="0" smtClean="0"/>
              <a:t>: occurs when speakers place listeners in cultural groups without acknowledging individual uniqueness. This usually results in listeners perceiving that they are less than equal leading to loss of motivation, avoidance, and forming negative attitudes towards society.  </a:t>
            </a:r>
            <a:endParaRPr lang="en-US" sz="18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image" Target="../media/image1.jpeg"/><Relationship Id="rId5" Type="http://schemas.openxmlformats.org/officeDocument/2006/relationships/image" Target="../media/image5.jpeg"/><Relationship Id="rId4" Type="http://schemas.openxmlformats.org/officeDocument/2006/relationships/image" Target="../media/image4.jpeg"/></Relationships>
</file>

<file path=ppt/theme/theme1.xml><?xml version="1.0" encoding="utf-8"?>
<a:theme xmlns:a="http://schemas.openxmlformats.org/drawingml/2006/main" name="Folio">
  <a:themeElements>
    <a:clrScheme name="Folio">
      <a:dk1>
        <a:sysClr val="windowText" lastClr="000000"/>
      </a:dk1>
      <a:lt1>
        <a:sysClr val="window" lastClr="FFFFFF"/>
      </a:lt1>
      <a:dk2>
        <a:srgbClr val="2D2F2B"/>
      </a:dk2>
      <a:lt2>
        <a:srgbClr val="DEDED7"/>
      </a:lt2>
      <a:accent1>
        <a:srgbClr val="294171"/>
      </a:accent1>
      <a:accent2>
        <a:srgbClr val="748CBC"/>
      </a:accent2>
      <a:accent3>
        <a:srgbClr val="8E887C"/>
      </a:accent3>
      <a:accent4>
        <a:srgbClr val="834736"/>
      </a:accent4>
      <a:accent5>
        <a:srgbClr val="5A1705"/>
      </a:accent5>
      <a:accent6>
        <a:srgbClr val="A0A16A"/>
      </a:accent6>
      <a:hlink>
        <a:srgbClr val="74B6BC"/>
      </a:hlink>
      <a:folHlink>
        <a:srgbClr val="7F95A4"/>
      </a:folHlink>
    </a:clrScheme>
    <a:fontScheme name="Folio">
      <a:majorFont>
        <a:latin typeface="Calisto MT"/>
        <a:ea typeface=""/>
        <a:cs typeface=""/>
        <a:font script="Jpan" typeface="ＭＳ 明朝"/>
      </a:majorFont>
      <a:minorFont>
        <a:latin typeface="Calisto MT"/>
        <a:ea typeface=""/>
        <a:cs typeface=""/>
        <a:font script="Jpan" typeface="ＭＳ 明朝"/>
      </a:minorFont>
    </a:fontScheme>
    <a:fmtScheme name="Folio">
      <a:fillStyleLst>
        <a:solidFill>
          <a:schemeClr val="phClr"/>
        </a:solidFill>
        <a:blipFill rotWithShape="1">
          <a:blip xmlns:r="http://schemas.openxmlformats.org/officeDocument/2006/relationships" r:embed="rId1">
            <a:duotone>
              <a:schemeClr val="phClr">
                <a:shade val="30000"/>
                <a:satMod val="120000"/>
              </a:schemeClr>
              <a:schemeClr val="phClr">
                <a:tint val="70000"/>
                <a:satMod val="350000"/>
                <a:lumMod val="110000"/>
              </a:schemeClr>
            </a:duotone>
          </a:blip>
          <a:stretch/>
        </a:blipFill>
        <a:blipFill rotWithShape="1">
          <a:blip xmlns:r="http://schemas.openxmlformats.org/officeDocument/2006/relationships" r:embed="rId2">
            <a:duotone>
              <a:schemeClr val="phClr">
                <a:shade val="40000"/>
                <a:satMod val="120000"/>
              </a:schemeClr>
              <a:schemeClr val="phClr">
                <a:tint val="70000"/>
                <a:satMod val="300000"/>
                <a:lumMod val="110000"/>
              </a:schemeClr>
            </a:duotone>
          </a:blip>
          <a:tile tx="0" ty="0" sx="50000" sy="50000" flip="none" algn="tl"/>
        </a:blip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38100" dist="25400" dir="5400000" algn="br" rotWithShape="0">
              <a:srgbClr val="000000">
                <a:alpha val="50000"/>
              </a:srgbClr>
            </a:outerShdw>
          </a:effectLst>
        </a:effectStyle>
        <a:effectStyle>
          <a:effectLst>
            <a:innerShdw blurRad="190500" dist="25400">
              <a:srgbClr val="000000">
                <a:alpha val="50000"/>
              </a:srgbClr>
            </a:innerShdw>
          </a:effectLst>
        </a:effectStyle>
      </a:effectStyleLst>
      <a:bgFillStyleLst>
        <a:blipFill rotWithShape="1">
          <a:blip xmlns:r="http://schemas.openxmlformats.org/officeDocument/2006/relationships" r:embed="rId3">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4">
            <a:duotone>
              <a:schemeClr val="phClr">
                <a:shade val="10000"/>
                <a:satMod val="125000"/>
              </a:schemeClr>
              <a:schemeClr val="phClr">
                <a:tint val="70000"/>
                <a:satMod val="350000"/>
                <a:lumMod val="110000"/>
              </a:schemeClr>
            </a:duotone>
          </a:blip>
          <a:stretch/>
        </a:blipFill>
        <a:blipFill rotWithShape="1">
          <a:blip xmlns:r="http://schemas.openxmlformats.org/officeDocument/2006/relationships" r:embed="rId5">
            <a:duotone>
              <a:schemeClr val="phClr">
                <a:shade val="3000"/>
                <a:lumMod val="10000"/>
              </a:schemeClr>
              <a:schemeClr val="phClr">
                <a:tint val="91000"/>
                <a:satMod val="500000"/>
                <a:lumMod val="125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Folio.thmx</Template>
  <TotalTime>127</TotalTime>
  <Words>1059</Words>
  <Application>Microsoft Office PowerPoint</Application>
  <PresentationFormat>On-screen Show (4:3)</PresentationFormat>
  <Paragraphs>46</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Folio</vt:lpstr>
      <vt:lpstr>Communication Accommodation Theory</vt:lpstr>
      <vt:lpstr>Luke Tomsha and Roberto Hernandez</vt:lpstr>
      <vt:lpstr>Assumption #1</vt:lpstr>
      <vt:lpstr>Assumption #2</vt:lpstr>
      <vt:lpstr>Assumption #3</vt:lpstr>
      <vt:lpstr>Assumption #4</vt:lpstr>
      <vt:lpstr>Convergence</vt:lpstr>
      <vt:lpstr>Divergence</vt:lpstr>
      <vt:lpstr> Overaccommodation:</vt:lpstr>
      <vt:lpstr>Scope of CAT</vt:lpstr>
      <vt:lpstr>Criticisms of CAT</vt:lpstr>
      <vt:lpstr>PowerPoint Presentation</vt:lpstr>
    </vt:vector>
  </TitlesOfParts>
  <Company>SMC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Accommodation Theory</dc:title>
  <dc:creator>Student</dc:creator>
  <cp:lastModifiedBy>Nicholas L Hooks</cp:lastModifiedBy>
  <cp:revision>1</cp:revision>
  <dcterms:created xsi:type="dcterms:W3CDTF">2011-12-02T00:48:14Z</dcterms:created>
  <dcterms:modified xsi:type="dcterms:W3CDTF">2011-12-07T19:34:15Z</dcterms:modified>
</cp:coreProperties>
</file>