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y="6858000" cx="12192000"/>
  <p:notesSz cx="6858000" cy="9144000"/>
  <p:embeddedFontLst>
    <p:embeddedFont>
      <p:font typeface="Gill Sans"/>
      <p:regular r:id="rId28"/>
      <p:bold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C80F0A9-57D4-4519-9B8C-7CDA1A3B8087}">
  <a:tblStyle styleId="{0C80F0A9-57D4-4519-9B8C-7CDA1A3B808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font" Target="fonts/GillSans-regular.fntdata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GillSans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" name="Google Shape;82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cf72b77ac1_3_37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7" name="Google Shape;147;g2cf72b77ac1_3_37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8" name="Google Shape;148;g2cf72b77ac1_3_37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55c6335dff_1_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4" name="Google Shape;154;g355c6335dff_1_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5" name="Google Shape;155;g355c6335dff_1_1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55e35fcf19_0_8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1" name="Google Shape;161;g355e35fcf19_0_8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2" name="Google Shape;162;g355e35fcf19_0_8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8" name="Google Shape;168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9" name="Google Shape;169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5" name="Google Shape;175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6" name="Google Shape;176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55e35fcf19_0_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2" name="Google Shape;182;g355e35fcf19_0_4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3" name="Google Shape;183;g355e35fcf19_0_4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55e35fcf19_0_78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9" name="Google Shape;189;g355e35fcf19_0_78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0" name="Google Shape;190;g355e35fcf19_0_78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55e35fcf19_0_8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5" name="Google Shape;195;g355e35fcf19_0_81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6" name="Google Shape;196;g355e35fcf19_0_81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55e35fcf19_0_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1" name="Google Shape;201;g355e35fcf19_0_3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2" name="Google Shape;202;g355e35fcf19_0_3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591b00d5b9_0_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8" name="Google Shape;208;g3591b00d5b9_0_3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9" name="Google Shape;209;g3591b00d5b9_0_3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26f89ee009b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0" name="Google Shape;90;g26f89ee009b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Introductions</a:t>
            </a:r>
            <a:endParaRPr/>
          </a:p>
        </p:txBody>
      </p:sp>
      <p:sp>
        <p:nvSpPr>
          <p:cNvPr id="91" name="Google Shape;91;g26f89ee009b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6" name="Google Shape;216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7" name="Google Shape;217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55e35fcf19_0_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3" name="Google Shape;223;g355e35fcf19_0_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4" name="Google Shape;224;g355e35fcf19_0_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7" name="Google Shape;97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Introductions</a:t>
            </a:r>
            <a:endParaRPr/>
          </a:p>
        </p:txBody>
      </p:sp>
      <p:sp>
        <p:nvSpPr>
          <p:cNvPr id="98" name="Google Shape;98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ce01877a4c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4" name="Google Shape;104;g2ce01877a4c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5" name="Google Shape;105;g2ce01877a4c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55e35fcf19_0_6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1" name="Google Shape;111;g355e35fcf19_0_6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2" name="Google Shape;112;g355e35fcf19_0_6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8" name="Google Shape;118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9" name="Google Shape;119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5" name="Google Shape;125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6" name="Google Shape;126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55c6335dff_1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2" name="Google Shape;132;g355c6335dff_1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3" name="Google Shape;133;g355c6335dff_1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9" name="Google Shape;139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0" name="Google Shape;140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" type="body"/>
          </p:nvPr>
        </p:nvSpPr>
        <p:spPr>
          <a:xfrm>
            <a:off x="353962" y="1120836"/>
            <a:ext cx="11518500" cy="5496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 b="1"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/>
          <p:nvPr>
            <p:ph idx="12" type="sldNum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411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1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"/>
          <p:cNvSpPr txBox="1"/>
          <p:nvPr>
            <p:ph type="title"/>
          </p:nvPr>
        </p:nvSpPr>
        <p:spPr>
          <a:xfrm>
            <a:off x="1600200" y="2386744"/>
            <a:ext cx="8991600" cy="1645800"/>
          </a:xfrm>
          <a:prstGeom prst="rect">
            <a:avLst/>
          </a:prstGeom>
          <a:solidFill>
            <a:srgbClr val="FFFFFF"/>
          </a:solidFill>
          <a:ln cap="flat" cmpd="sng" w="38100">
            <a:solidFill>
              <a:srgbClr val="4040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182875" lIns="274300" spcFirstLastPara="1" rIns="274300" wrap="square" tIns="1828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800"/>
              <a:buFont typeface="Gill Sans"/>
              <a:buNone/>
              <a:defRPr sz="3800">
                <a:solidFill>
                  <a:srgbClr val="262626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" type="body"/>
          </p:nvPr>
        </p:nvSpPr>
        <p:spPr>
          <a:xfrm>
            <a:off x="2695194" y="4352465"/>
            <a:ext cx="6801600" cy="12651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2pPr>
            <a:lvl3pPr indent="-228600" lvl="2" marL="1371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3pPr>
            <a:lvl4pPr indent="-228600" lvl="3" marL="18288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4pPr>
            <a:lvl5pPr indent="-228600" lvl="4" marL="22860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5pPr>
            <a:lvl6pPr indent="-228600" lvl="5" marL="2743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6pPr>
            <a:lvl7pPr indent="-228600" lvl="6" marL="3200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7pPr>
            <a:lvl8pPr indent="-228600" lvl="7" marL="3657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8pPr>
            <a:lvl9pPr indent="-228600" lvl="8" marL="41148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7" name="Google Shape;77;p11"/>
          <p:cNvSpPr txBox="1"/>
          <p:nvPr>
            <p:ph idx="10" type="dt"/>
          </p:nvPr>
        </p:nvSpPr>
        <p:spPr>
          <a:xfrm>
            <a:off x="7821429" y="6238816"/>
            <a:ext cx="2753700" cy="3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1"/>
          <p:cNvSpPr txBox="1"/>
          <p:nvPr>
            <p:ph idx="11" type="ftr"/>
          </p:nvPr>
        </p:nvSpPr>
        <p:spPr>
          <a:xfrm>
            <a:off x="1600200" y="6236208"/>
            <a:ext cx="59013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1"/>
          <p:cNvSpPr/>
          <p:nvPr>
            <p:ph idx="12" type="sldNum"/>
          </p:nvPr>
        </p:nvSpPr>
        <p:spPr>
          <a:xfrm>
            <a:off x="10758922" y="6217920"/>
            <a:ext cx="365700" cy="365700"/>
          </a:xfrm>
          <a:prstGeom prst="ellipse">
            <a:avLst/>
          </a:prstGeom>
          <a:solidFill>
            <a:srgbClr val="1D1D1D">
              <a:alpha val="69410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" type="body"/>
          </p:nvPr>
        </p:nvSpPr>
        <p:spPr>
          <a:xfrm>
            <a:off x="1581912" y="2638044"/>
            <a:ext cx="4271771" cy="31019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2" type="body"/>
          </p:nvPr>
        </p:nvSpPr>
        <p:spPr>
          <a:xfrm>
            <a:off x="6338315" y="2638044"/>
            <a:ext cx="4270247" cy="31019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0" type="dt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1" type="ftr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"/>
          <p:cNvSpPr/>
          <p:nvPr>
            <p:ph idx="12" type="sldNum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411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/>
          <p:nvPr>
            <p:ph idx="1" type="body"/>
          </p:nvPr>
        </p:nvSpPr>
        <p:spPr>
          <a:xfrm>
            <a:off x="1583436" y="2313433"/>
            <a:ext cx="4270248" cy="704087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b="0" sz="1900" cap="none">
                <a:solidFill>
                  <a:srgbClr val="6B8890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b="1" sz="19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30" name="Google Shape;30;p4"/>
          <p:cNvSpPr txBox="1"/>
          <p:nvPr>
            <p:ph idx="2" type="body"/>
          </p:nvPr>
        </p:nvSpPr>
        <p:spPr>
          <a:xfrm>
            <a:off x="1583436" y="3143250"/>
            <a:ext cx="4270248" cy="2596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idx="3" type="body"/>
          </p:nvPr>
        </p:nvSpPr>
        <p:spPr>
          <a:xfrm>
            <a:off x="6338316" y="3143250"/>
            <a:ext cx="4253484" cy="2596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302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4"/>
          <p:cNvSpPr txBox="1"/>
          <p:nvPr>
            <p:ph idx="4" type="body"/>
          </p:nvPr>
        </p:nvSpPr>
        <p:spPr>
          <a:xfrm>
            <a:off x="6338316" y="2313433"/>
            <a:ext cx="4270248" cy="704087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b="0" sz="1900" cap="none">
                <a:solidFill>
                  <a:srgbClr val="6B8890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b="1" sz="19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33" name="Google Shape;33;p4"/>
          <p:cNvSpPr txBox="1"/>
          <p:nvPr>
            <p:ph idx="10" type="dt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4"/>
          <p:cNvSpPr txBox="1"/>
          <p:nvPr>
            <p:ph idx="11" type="ftr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4"/>
          <p:cNvSpPr/>
          <p:nvPr>
            <p:ph idx="12" type="sldNum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411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6" name="Google Shape;36;p4"/>
          <p:cNvSpPr txBox="1"/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"/>
          <p:cNvSpPr txBox="1"/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0" type="dt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1" type="ftr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5"/>
          <p:cNvSpPr/>
          <p:nvPr>
            <p:ph idx="12" type="sldNum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411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 txBox="1"/>
          <p:nvPr>
            <p:ph idx="10" type="dt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1" type="ftr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6"/>
          <p:cNvSpPr/>
          <p:nvPr>
            <p:ph idx="12" type="sldNum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411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7"/>
          <p:cNvSpPr txBox="1"/>
          <p:nvPr>
            <p:ph type="title"/>
          </p:nvPr>
        </p:nvSpPr>
        <p:spPr>
          <a:xfrm>
            <a:off x="804672" y="2243828"/>
            <a:ext cx="4486656" cy="1141497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4040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182875" lIns="182875" spcFirstLastPara="1" rIns="182875" wrap="square" tIns="1828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200"/>
              <a:buFont typeface="Gill Sans"/>
              <a:buNone/>
              <a:defRPr sz="2200">
                <a:solidFill>
                  <a:srgbClr val="26262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" type="body"/>
          </p:nvPr>
        </p:nvSpPr>
        <p:spPr>
          <a:xfrm>
            <a:off x="6736080" y="804672"/>
            <a:ext cx="4815840" cy="5248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925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Char char="•"/>
              <a:defRPr sz="1900">
                <a:solidFill>
                  <a:schemeClr val="dk1"/>
                </a:solidFill>
              </a:defRPr>
            </a:lvl1pPr>
            <a:lvl2pPr indent="-3302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2pPr>
            <a:lvl3pPr indent="-3302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3pPr>
            <a:lvl4pPr indent="-3302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4pPr>
            <a:lvl5pPr indent="-3302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5pPr>
            <a:lvl6pPr indent="-3302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/>
        </p:txBody>
      </p:sp>
      <p:sp>
        <p:nvSpPr>
          <p:cNvPr id="50" name="Google Shape;50;p7"/>
          <p:cNvSpPr txBox="1"/>
          <p:nvPr>
            <p:ph idx="2" type="body"/>
          </p:nvPr>
        </p:nvSpPr>
        <p:spPr>
          <a:xfrm>
            <a:off x="1115568" y="3549918"/>
            <a:ext cx="3794760" cy="2194036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51" name="Google Shape;51;p7"/>
          <p:cNvSpPr txBox="1"/>
          <p:nvPr>
            <p:ph idx="10" type="dt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7"/>
          <p:cNvSpPr txBox="1"/>
          <p:nvPr>
            <p:ph idx="11" type="ftr"/>
          </p:nvPr>
        </p:nvSpPr>
        <p:spPr>
          <a:xfrm>
            <a:off x="804672" y="6236208"/>
            <a:ext cx="5124797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7"/>
          <p:cNvSpPr/>
          <p:nvPr>
            <p:ph idx="12" type="sldNum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411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8"/>
          <p:cNvSpPr txBox="1"/>
          <p:nvPr>
            <p:ph type="title"/>
          </p:nvPr>
        </p:nvSpPr>
        <p:spPr>
          <a:xfrm>
            <a:off x="808523" y="2243828"/>
            <a:ext cx="4494998" cy="113464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4040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182875" lIns="182875" spcFirstLastPara="1" rIns="182875" wrap="square" tIns="1828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200"/>
              <a:buFont typeface="Gill Sans"/>
              <a:buNone/>
              <a:defRPr sz="2200">
                <a:solidFill>
                  <a:srgbClr val="26262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/>
          <p:nvPr>
            <p:ph idx="2" type="pic"/>
          </p:nvPr>
        </p:nvSpPr>
        <p:spPr>
          <a:xfrm>
            <a:off x="6095999" y="0"/>
            <a:ext cx="6102097" cy="68580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58" name="Google Shape;58;p8"/>
          <p:cNvSpPr txBox="1"/>
          <p:nvPr>
            <p:ph idx="1" type="body"/>
          </p:nvPr>
        </p:nvSpPr>
        <p:spPr>
          <a:xfrm>
            <a:off x="1115568" y="3549918"/>
            <a:ext cx="3794760" cy="2194037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59" name="Google Shape;59;p8"/>
          <p:cNvSpPr txBox="1"/>
          <p:nvPr>
            <p:ph idx="10" type="dt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8"/>
          <p:cNvSpPr txBox="1"/>
          <p:nvPr>
            <p:ph idx="11" type="ftr"/>
          </p:nvPr>
        </p:nvSpPr>
        <p:spPr>
          <a:xfrm>
            <a:off x="804672" y="6236208"/>
            <a:ext cx="5124797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8"/>
          <p:cNvSpPr/>
          <p:nvPr>
            <p:ph idx="12" type="sldNum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411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9"/>
          <p:cNvSpPr txBox="1"/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" type="body"/>
          </p:nvPr>
        </p:nvSpPr>
        <p:spPr>
          <a:xfrm rot="5400000">
            <a:off x="4545009" y="324171"/>
            <a:ext cx="3101983" cy="77297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9"/>
          <p:cNvSpPr txBox="1"/>
          <p:nvPr>
            <p:ph idx="10" type="dt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9"/>
          <p:cNvSpPr txBox="1"/>
          <p:nvPr>
            <p:ph idx="11" type="ftr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9"/>
          <p:cNvSpPr/>
          <p:nvPr>
            <p:ph idx="12" type="sldNum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411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0"/>
          <p:cNvSpPr txBox="1"/>
          <p:nvPr>
            <p:ph type="title"/>
          </p:nvPr>
        </p:nvSpPr>
        <p:spPr>
          <a:xfrm rot="5400000">
            <a:off x="6810676" y="2779696"/>
            <a:ext cx="4983480" cy="1298608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"/>
          <p:cNvSpPr txBox="1"/>
          <p:nvPr>
            <p:ph idx="1" type="body"/>
          </p:nvPr>
        </p:nvSpPr>
        <p:spPr>
          <a:xfrm rot="5400000">
            <a:off x="2838640" y="329755"/>
            <a:ext cx="4983480" cy="61984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10" type="dt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0"/>
          <p:cNvSpPr txBox="1"/>
          <p:nvPr>
            <p:ph idx="11" type="ftr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0"/>
          <p:cNvSpPr/>
          <p:nvPr>
            <p:ph idx="12" type="sldNum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411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F2F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  <a:defRPr b="0" i="0" sz="2800" u="none" cap="none" strike="noStrik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-330200" lvl="2" marL="13716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-330200" lvl="5" marL="2743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-330200" lvl="6" marL="3200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-330200" lvl="7" marL="36576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-330200" lvl="8" marL="41148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05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05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4" name="Google Shape;14;p1"/>
          <p:cNvSpPr/>
          <p:nvPr>
            <p:ph idx="12" type="sldNum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411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www.neh.gov/grants/research/fellowships?utm_source=chatgpt.com" TargetMode="External"/><Relationship Id="rId4" Type="http://schemas.openxmlformats.org/officeDocument/2006/relationships/hyperlink" Target="https://www.acls.org/programs/acls-fellowship-program/" TargetMode="External"/><Relationship Id="rId5" Type="http://schemas.openxmlformats.org/officeDocument/2006/relationships/hyperlink" Target="https://www.aauw.org/resources/programs/fellowships-grants/" TargetMode="External"/><Relationship Id="rId6" Type="http://schemas.openxmlformats.org/officeDocument/2006/relationships/hyperlink" Target="https://spin.infoedglobal.com/Home/SOLRSearch" TargetMode="External"/><Relationship Id="rId7" Type="http://schemas.openxmlformats.org/officeDocument/2006/relationships/hyperlink" Target="https://www.stmarys-ca.edu/offices-services/research/funding-for-sabbaticals-and-fellowships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s://fulbrightscholars.org/awards/search?field_award_multi_country=All&amp;field_award_type_list%5B8323%5D=8323&amp;field_award_degree_reqs=All&amp;field_do_you_offer_additional_de=All" TargetMode="External"/><Relationship Id="rId4" Type="http://schemas.openxmlformats.org/officeDocument/2006/relationships/hyperlink" Target="https://fulbrightspecialist.worldlearning.org/" TargetMode="External"/><Relationship Id="rId5" Type="http://schemas.openxmlformats.org/officeDocument/2006/relationships/hyperlink" Target="https://fulbrightscholars.org/awards/search?field_award_multi_country=All&amp;field_award_type_list%5B8301%5D=8301&amp;field_award_degree_reqs=All&amp;field_do_you_offer_additional_de=All" TargetMode="Externa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hyperlink" Target="mailto:egallagh@stmarys-ca.edu" TargetMode="External"/><Relationship Id="rId4" Type="http://schemas.openxmlformats.org/officeDocument/2006/relationships/hyperlink" Target="mailto:oma7@stmarys-ca.edu" TargetMode="External"/><Relationship Id="rId5" Type="http://schemas.openxmlformats.org/officeDocument/2006/relationships/hyperlink" Target="mailto:cwe1@stmarys-ca.edu" TargetMode="External"/><Relationship Id="rId6" Type="http://schemas.openxmlformats.org/officeDocument/2006/relationships/hyperlink" Target="mailto:rb7@stmarys-ca.edu" TargetMode="External"/><Relationship Id="rId7" Type="http://schemas.openxmlformats.org/officeDocument/2006/relationships/hyperlink" Target="https://www.stmarys-ca.edu/offices-services/research" TargetMode="Externa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43257">
            <a:alpha val="93330"/>
          </a:srgbClr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2"/>
          <p:cNvSpPr txBox="1"/>
          <p:nvPr>
            <p:ph type="title"/>
          </p:nvPr>
        </p:nvSpPr>
        <p:spPr>
          <a:xfrm>
            <a:off x="1243100" y="467200"/>
            <a:ext cx="9710400" cy="4147200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b="1" lang="en-US"/>
              <a:t>Saint Mary’s College of California</a:t>
            </a:r>
            <a:br>
              <a:rPr b="1" i="1" lang="en-US"/>
            </a:br>
            <a:r>
              <a:rPr b="1" i="1" lang="en-US"/>
              <a:t> </a:t>
            </a:r>
            <a:br>
              <a:rPr b="1" i="1" lang="en-US"/>
            </a:br>
            <a:r>
              <a:rPr b="1" lang="en-US"/>
              <a:t>Faculty Fellowships Workshop:</a:t>
            </a:r>
            <a:endParaRPr b="1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b="1" lang="en-US"/>
              <a:t>Fulbrights and Other Opportunities</a:t>
            </a:r>
            <a:endParaRPr b="1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t/>
            </a:r>
            <a:endParaRPr b="1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b="1" lang="en-US" sz="2400">
                <a:solidFill>
                  <a:srgbClr val="D82732"/>
                </a:solidFill>
              </a:rPr>
              <a:t>Presented by the Office of Research</a:t>
            </a:r>
            <a:endParaRPr b="1" sz="2400">
              <a:solidFill>
                <a:srgbClr val="D82732"/>
              </a:solidFill>
            </a:endParaRPr>
          </a:p>
        </p:txBody>
      </p:sp>
      <p:sp>
        <p:nvSpPr>
          <p:cNvPr id="86" name="Google Shape;86;p12"/>
          <p:cNvSpPr txBox="1"/>
          <p:nvPr>
            <p:ph idx="1" type="body"/>
          </p:nvPr>
        </p:nvSpPr>
        <p:spPr>
          <a:xfrm>
            <a:off x="1209975" y="4806772"/>
            <a:ext cx="9743700" cy="103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11430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24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Elizabeth Gallagher, DMA, Director, Office of Research</a:t>
            </a:r>
            <a:endParaRPr sz="24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11430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2400">
                <a:solidFill>
                  <a:schemeClr val="lt1"/>
                </a:solidFill>
              </a:rPr>
              <a:t>Dami Adeleke, LLM, Assistant </a:t>
            </a:r>
            <a:r>
              <a:rPr lang="en-US" sz="2400">
                <a:solidFill>
                  <a:schemeClr val="lt1"/>
                </a:solidFill>
              </a:rPr>
              <a:t>Director, Office of Research</a:t>
            </a:r>
            <a:endParaRPr sz="2400">
              <a:solidFill>
                <a:srgbClr val="FF0000"/>
              </a:solidFill>
            </a:endParaRPr>
          </a:p>
        </p:txBody>
      </p:sp>
      <p:sp>
        <p:nvSpPr>
          <p:cNvPr id="87" name="Google Shape;87;p12"/>
          <p:cNvSpPr txBox="1"/>
          <p:nvPr/>
        </p:nvSpPr>
        <p:spPr>
          <a:xfrm>
            <a:off x="1243096" y="5839432"/>
            <a:ext cx="9743700" cy="46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114300" marR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None/>
            </a:pPr>
            <a:r>
              <a:rPr i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Thursday</a:t>
            </a:r>
            <a:r>
              <a:rPr b="0" i="1" lang="en-US" sz="20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, </a:t>
            </a:r>
            <a:r>
              <a:rPr i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May 22, 12 pm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43257">
            <a:alpha val="93330"/>
          </a:srgbClr>
        </a:soli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1"/>
          <p:cNvSpPr txBox="1"/>
          <p:nvPr>
            <p:ph type="title"/>
          </p:nvPr>
        </p:nvSpPr>
        <p:spPr>
          <a:xfrm>
            <a:off x="1397815" y="192025"/>
            <a:ext cx="9286800" cy="624300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80"/>
              <a:buFont typeface="Gill Sans"/>
              <a:buNone/>
            </a:pPr>
            <a:r>
              <a:rPr b="1" lang="en-US" sz="3400"/>
              <a:t>Case Study II</a:t>
            </a:r>
            <a:endParaRPr sz="3400"/>
          </a:p>
        </p:txBody>
      </p:sp>
      <p:sp>
        <p:nvSpPr>
          <p:cNvPr id="151" name="Google Shape;151;p21"/>
          <p:cNvSpPr txBox="1"/>
          <p:nvPr>
            <p:ph idx="1" type="body"/>
          </p:nvPr>
        </p:nvSpPr>
        <p:spPr>
          <a:xfrm>
            <a:off x="179615" y="975829"/>
            <a:ext cx="11821800" cy="5690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80"/>
              <a:buFont typeface="Gill Sans"/>
              <a:buNone/>
            </a:pPr>
            <a:r>
              <a:rPr lang="en-US" sz="3200">
                <a:solidFill>
                  <a:srgbClr val="D82732"/>
                </a:solidFill>
              </a:rPr>
              <a:t>Rosana Barragán, Fulbright Specialist</a:t>
            </a:r>
            <a:endParaRPr sz="3200">
              <a:solidFill>
                <a:srgbClr val="D82732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 sz="3200">
              <a:solidFill>
                <a:srgbClr val="D82732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43257">
            <a:alpha val="93330"/>
          </a:srgbClr>
        </a:solidFill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2"/>
          <p:cNvSpPr txBox="1"/>
          <p:nvPr>
            <p:ph type="title"/>
          </p:nvPr>
        </p:nvSpPr>
        <p:spPr>
          <a:xfrm>
            <a:off x="1319016" y="132952"/>
            <a:ext cx="9992400" cy="548400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80"/>
              <a:buFont typeface="Arial"/>
              <a:buNone/>
            </a:pPr>
            <a:r>
              <a:rPr b="1" lang="en-US" sz="3400"/>
              <a:t>Fulbright Specialist Award</a:t>
            </a:r>
            <a:endParaRPr sz="3400"/>
          </a:p>
        </p:txBody>
      </p:sp>
      <p:sp>
        <p:nvSpPr>
          <p:cNvPr id="158" name="Google Shape;158;p22"/>
          <p:cNvSpPr txBox="1"/>
          <p:nvPr>
            <p:ph idx="1" type="body"/>
          </p:nvPr>
        </p:nvSpPr>
        <p:spPr>
          <a:xfrm>
            <a:off x="336755" y="743232"/>
            <a:ext cx="11518500" cy="5981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2900">
                <a:solidFill>
                  <a:srgbClr val="D82732"/>
                </a:solidFill>
              </a:rPr>
              <a:t>Fulbright Specialist Award</a:t>
            </a:r>
            <a:endParaRPr b="1" sz="2900"/>
          </a:p>
          <a:p>
            <a:pPr indent="-400050" lvl="0" marL="457200" marR="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SzPts val="2700"/>
              <a:buChar char="•"/>
            </a:pPr>
            <a:r>
              <a:rPr b="1" lang="en-US" sz="2700"/>
              <a:t>Two- to six-week consulting and/or teaching opportunities per project</a:t>
            </a:r>
            <a:endParaRPr b="1" sz="2700"/>
          </a:p>
          <a:p>
            <a:pPr indent="-400050" lvl="0" marL="457200" marR="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SzPts val="2700"/>
              <a:buChar char="•"/>
            </a:pPr>
            <a:r>
              <a:rPr b="1" lang="en-US" sz="2700"/>
              <a:t>Institutions overseas create projects and request specialists from the roster</a:t>
            </a:r>
            <a:endParaRPr b="1" sz="2700"/>
          </a:p>
          <a:p>
            <a:pPr indent="-400050" lvl="0" marL="457200" marR="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SzPts val="2700"/>
              <a:buChar char="•"/>
            </a:pPr>
            <a:r>
              <a:rPr b="1" lang="en-US" sz="2700"/>
              <a:t>Six application deadlines per year</a:t>
            </a:r>
            <a:endParaRPr b="1" sz="2700"/>
          </a:p>
          <a:p>
            <a:pPr indent="-400050" lvl="0" marL="457200" marR="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SzPts val="2700"/>
              <a:buChar char="•"/>
            </a:pPr>
            <a:r>
              <a:rPr b="1" lang="en-US" sz="2700"/>
              <a:t>Applicants are peer reviewed and placed on Fulbright Specialist roster for five years</a:t>
            </a:r>
            <a:endParaRPr b="1" sz="2700"/>
          </a:p>
          <a:p>
            <a:pPr indent="-400050" lvl="0" marL="457200" marR="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SzPts val="2700"/>
              <a:buChar char="•"/>
            </a:pPr>
            <a:r>
              <a:rPr b="1" lang="en-US" sz="2700"/>
              <a:t>Program does not support research</a:t>
            </a:r>
            <a:endParaRPr b="1" sz="2700"/>
          </a:p>
          <a:p>
            <a:pPr indent="-400050" lvl="0" marL="457200" marR="0" rtl="0" algn="l">
              <a:lnSpc>
                <a:spcPct val="100000"/>
              </a:lnSpc>
              <a:spcBef>
                <a:spcPts val="1500"/>
              </a:spcBef>
              <a:spcAft>
                <a:spcPts val="1500"/>
              </a:spcAft>
              <a:buSzPts val="2700"/>
              <a:buChar char="•"/>
            </a:pPr>
            <a:r>
              <a:rPr b="1" lang="en-US" sz="2700"/>
              <a:t>Twenty-four eligible disciplines, including STEM education fields </a:t>
            </a:r>
            <a:r>
              <a:rPr b="1" lang="en-US" sz="2700">
                <a:solidFill>
                  <a:srgbClr val="D82732"/>
                </a:solidFill>
              </a:rPr>
              <a:t>(at discretion of host university)</a:t>
            </a:r>
            <a:endParaRPr b="1" sz="2700">
              <a:solidFill>
                <a:srgbClr val="D82732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43257">
            <a:alpha val="93330"/>
          </a:srgbClr>
        </a:solidFill>
      </p:bgPr>
    </p:bg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3"/>
          <p:cNvSpPr txBox="1"/>
          <p:nvPr>
            <p:ph type="title"/>
          </p:nvPr>
        </p:nvSpPr>
        <p:spPr>
          <a:xfrm>
            <a:off x="1397815" y="192025"/>
            <a:ext cx="9286800" cy="624300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80"/>
              <a:buFont typeface="Gill Sans"/>
              <a:buNone/>
            </a:pPr>
            <a:r>
              <a:rPr b="1" lang="en-US" sz="3600"/>
              <a:t>Fulbright Distinguished </a:t>
            </a:r>
            <a:r>
              <a:rPr b="1" lang="en-US" sz="3600"/>
              <a:t>Scholar</a:t>
            </a:r>
            <a:endParaRPr sz="3600"/>
          </a:p>
        </p:txBody>
      </p:sp>
      <p:sp>
        <p:nvSpPr>
          <p:cNvPr id="165" name="Google Shape;165;p23"/>
          <p:cNvSpPr txBox="1"/>
          <p:nvPr>
            <p:ph idx="1" type="body"/>
          </p:nvPr>
        </p:nvSpPr>
        <p:spPr>
          <a:xfrm>
            <a:off x="179615" y="975829"/>
            <a:ext cx="11821800" cy="5690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2900">
                <a:solidFill>
                  <a:srgbClr val="D82732"/>
                </a:solidFill>
              </a:rPr>
              <a:t>Fulbright Distinguished Scholar Award</a:t>
            </a:r>
            <a:endParaRPr sz="1600"/>
          </a:p>
          <a:p>
            <a:pPr indent="-463550" lvl="0" marL="457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700"/>
              <a:buChar char="•"/>
            </a:pPr>
            <a:r>
              <a:rPr lang="en-US" sz="2700"/>
              <a:t>The</a:t>
            </a:r>
            <a:r>
              <a:rPr b="1" lang="en-US" sz="2700"/>
              <a:t> Fulbright Distinguished Scholar Award is a prestigious component of the Fulbright U.S. Scholar Program. </a:t>
            </a:r>
            <a:endParaRPr b="1" sz="2700"/>
          </a:p>
          <a:p>
            <a:pPr indent="-400050" lvl="0" marL="4572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700"/>
              <a:buChar char="•"/>
            </a:pPr>
            <a:r>
              <a:rPr b="1" lang="en-US" sz="2700"/>
              <a:t>It is designed for accomplished scholars and professionals with a significant publication and teaching record, offering them the opportunity to engage in advanced research and/or teaching overseas.</a:t>
            </a:r>
            <a:endParaRPr b="1" sz="2700"/>
          </a:p>
          <a:p>
            <a:pPr indent="-400050" lvl="0" marL="457200" marR="0" rtl="0" algn="l">
              <a:lnSpc>
                <a:spcPct val="100000"/>
              </a:lnSpc>
              <a:spcBef>
                <a:spcPts val="1500"/>
              </a:spcBef>
              <a:spcAft>
                <a:spcPts val="1500"/>
              </a:spcAft>
              <a:buSzPts val="2700"/>
              <a:buChar char="•"/>
            </a:pPr>
            <a:r>
              <a:rPr b="1" lang="en-US" sz="2700"/>
              <a:t>Target audience include senior scholars, faculty members at the rank of full professor, or professionals with comparable credentials.</a:t>
            </a:r>
            <a:endParaRPr b="1" sz="27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43257">
            <a:alpha val="93330"/>
          </a:srgbClr>
        </a:solid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4"/>
          <p:cNvSpPr txBox="1"/>
          <p:nvPr>
            <p:ph idx="1" type="body"/>
          </p:nvPr>
        </p:nvSpPr>
        <p:spPr>
          <a:xfrm>
            <a:off x="353962" y="1120836"/>
            <a:ext cx="11518490" cy="54965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600"/>
          </a:p>
          <a:p>
            <a:pPr indent="-4572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600"/>
              <a:buChar char="●"/>
            </a:pPr>
            <a:r>
              <a:rPr lang="en-US" sz="2600"/>
              <a:t>Federal</a:t>
            </a:r>
            <a:endParaRPr sz="2600"/>
          </a:p>
          <a:p>
            <a:pPr indent="-38100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○"/>
            </a:pPr>
            <a:r>
              <a:rPr b="1" lang="en-US" sz="2400"/>
              <a:t>​</a:t>
            </a:r>
            <a:r>
              <a:rPr b="1" lang="en-US" sz="2200" u="sng">
                <a:solidFill>
                  <a:schemeClr val="hlink"/>
                </a:solidFill>
                <a:hlinkClick r:id="rId3"/>
              </a:rPr>
              <a:t>NEH Fellowship</a:t>
            </a:r>
            <a:endParaRPr b="1" sz="2200" u="sng">
              <a:solidFill>
                <a:schemeClr val="hlink"/>
              </a:solidFill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600"/>
              <a:buChar char="●"/>
            </a:pPr>
            <a:r>
              <a:rPr lang="en-US" sz="2600"/>
              <a:t>Organizations</a:t>
            </a:r>
            <a:endParaRPr sz="2600"/>
          </a:p>
          <a:p>
            <a:pPr indent="-368300" lvl="1" marL="9144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200"/>
              <a:buChar char="○"/>
            </a:pPr>
            <a:r>
              <a:rPr b="1" lang="en-US" sz="2200" u="sng">
                <a:solidFill>
                  <a:schemeClr val="hlink"/>
                </a:solidFill>
                <a:hlinkClick r:id="rId4"/>
              </a:rPr>
              <a:t>American Council of Learned Societies</a:t>
            </a:r>
            <a:endParaRPr b="1" sz="2200"/>
          </a:p>
          <a:p>
            <a:pPr indent="-3683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b="1" lang="en-US" sz="2200" u="sng">
                <a:solidFill>
                  <a:schemeClr val="hlink"/>
                </a:solidFill>
                <a:hlinkClick r:id="rId5"/>
              </a:rPr>
              <a:t>American Association of University Women</a:t>
            </a:r>
            <a:endParaRPr b="1" sz="2200"/>
          </a:p>
          <a:p>
            <a:pPr indent="-3683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b="1" lang="en-US" sz="2200"/>
              <a:t>Your professional association: check “funding” pages</a:t>
            </a:r>
            <a:endParaRPr b="1" sz="2200"/>
          </a:p>
          <a:p>
            <a:pPr indent="-457200" lvl="0" marL="457200" rtl="0" algn="l">
              <a:spcBef>
                <a:spcPts val="1000"/>
              </a:spcBef>
              <a:spcAft>
                <a:spcPts val="0"/>
              </a:spcAft>
              <a:buSzPts val="2600"/>
              <a:buChar char="●"/>
            </a:pPr>
            <a:r>
              <a:rPr lang="en-US" sz="2600"/>
              <a:t>Funding Searches</a:t>
            </a:r>
            <a:endParaRPr b="1" sz="2600"/>
          </a:p>
          <a:p>
            <a:pPr indent="-36830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Char char="○"/>
            </a:pPr>
            <a:r>
              <a:rPr b="1" lang="en-US" sz="2200" u="sng">
                <a:solidFill>
                  <a:schemeClr val="hlink"/>
                </a:solidFill>
                <a:hlinkClick r:id="rId6"/>
              </a:rPr>
              <a:t>SPIN</a:t>
            </a:r>
            <a:r>
              <a:rPr b="1" lang="en-US" sz="2200"/>
              <a:t> database – </a:t>
            </a:r>
            <a:r>
              <a:rPr b="1" i="1" lang="en-US" sz="2200"/>
              <a:t>always</a:t>
            </a:r>
            <a:r>
              <a:rPr b="1" lang="en-US" sz="2200"/>
              <a:t> check main website after you find a lead</a:t>
            </a:r>
            <a:endParaRPr b="1" sz="2200"/>
          </a:p>
          <a:p>
            <a:pPr indent="-36830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Char char="○"/>
            </a:pPr>
            <a:r>
              <a:rPr b="1" lang="en-US" sz="2200"/>
              <a:t>Listings on </a:t>
            </a:r>
            <a:r>
              <a:rPr b="1" lang="en-US" sz="2200" u="sng">
                <a:solidFill>
                  <a:schemeClr val="hlink"/>
                </a:solidFill>
                <a:hlinkClick r:id="rId7"/>
              </a:rPr>
              <a:t>Office of Research Fellowships page</a:t>
            </a:r>
            <a:endParaRPr b="1" i="1" sz="2200">
              <a:solidFill>
                <a:schemeClr val="dk1"/>
              </a:solidFill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2600"/>
              <a:buChar char="●"/>
            </a:pPr>
            <a:r>
              <a:rPr lang="en-US" sz="2600"/>
              <a:t>If you think you have found an opportunity, check the eligibility first, as criteria vary widely</a:t>
            </a:r>
            <a:endParaRPr b="1" i="1" sz="2200">
              <a:solidFill>
                <a:schemeClr val="dk1"/>
              </a:solidFill>
            </a:endParaRPr>
          </a:p>
        </p:txBody>
      </p:sp>
      <p:sp>
        <p:nvSpPr>
          <p:cNvPr id="172" name="Google Shape;172;p24"/>
          <p:cNvSpPr txBox="1"/>
          <p:nvPr>
            <p:ph type="title"/>
          </p:nvPr>
        </p:nvSpPr>
        <p:spPr>
          <a:xfrm>
            <a:off x="1403681" y="288359"/>
            <a:ext cx="9384632" cy="703661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80"/>
              <a:buNone/>
            </a:pPr>
            <a:r>
              <a:rPr b="1" lang="en-US" sz="3400"/>
              <a:t>Other </a:t>
            </a:r>
            <a:r>
              <a:rPr b="1" lang="en-US" sz="3400"/>
              <a:t>Types of Fellowships</a:t>
            </a:r>
            <a:endParaRPr sz="34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43257">
            <a:alpha val="93330"/>
          </a:srgbClr>
        </a:solid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5"/>
          <p:cNvSpPr txBox="1"/>
          <p:nvPr>
            <p:ph type="title"/>
          </p:nvPr>
        </p:nvSpPr>
        <p:spPr>
          <a:xfrm>
            <a:off x="1403675" y="317121"/>
            <a:ext cx="9384600" cy="747900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80"/>
              <a:buFont typeface="Arial"/>
              <a:buNone/>
            </a:pPr>
            <a:r>
              <a:rPr b="1" lang="en-US" sz="3400"/>
              <a:t>How to Apply Overview</a:t>
            </a:r>
            <a:endParaRPr sz="3400"/>
          </a:p>
        </p:txBody>
      </p:sp>
      <p:sp>
        <p:nvSpPr>
          <p:cNvPr id="179" name="Google Shape;179;p25"/>
          <p:cNvSpPr txBox="1"/>
          <p:nvPr>
            <p:ph idx="1" type="body"/>
          </p:nvPr>
        </p:nvSpPr>
        <p:spPr>
          <a:xfrm>
            <a:off x="336750" y="1394850"/>
            <a:ext cx="11504100" cy="5121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33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lang="en-US" sz="300">
                <a:solidFill>
                  <a:srgbClr val="D82732"/>
                </a:solidFill>
              </a:rPr>
            </a:br>
            <a:r>
              <a:rPr lang="en-US" sz="2900">
                <a:solidFill>
                  <a:srgbClr val="D82732"/>
                </a:solidFill>
              </a:rPr>
              <a:t>Typical Fellowship Application Components </a:t>
            </a:r>
            <a:endParaRPr b="1" sz="2596">
              <a:solidFill>
                <a:srgbClr val="C84D0A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085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500"/>
              <a:buChar char="•"/>
            </a:pPr>
            <a:r>
              <a:rPr b="1" lang="en-US" sz="2500"/>
              <a:t>Application </a:t>
            </a:r>
            <a:r>
              <a:rPr lang="en-US" sz="2500"/>
              <a:t>f</a:t>
            </a:r>
            <a:r>
              <a:rPr b="1" lang="en-US" sz="2500"/>
              <a:t>orm </a:t>
            </a:r>
            <a:endParaRPr b="1" sz="2500"/>
          </a:p>
          <a:p>
            <a:pPr indent="-45085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500"/>
              <a:buChar char="•"/>
            </a:pPr>
            <a:r>
              <a:rPr b="1" lang="en-US" sz="2500"/>
              <a:t>Project </a:t>
            </a:r>
            <a:r>
              <a:rPr lang="en-US" sz="2500"/>
              <a:t>s</a:t>
            </a:r>
            <a:r>
              <a:rPr b="1" lang="en-US" sz="2500"/>
              <a:t>tatement + </a:t>
            </a:r>
            <a:r>
              <a:rPr lang="en-US" sz="2500"/>
              <a:t>r</a:t>
            </a:r>
            <a:r>
              <a:rPr lang="en-US" sz="2500"/>
              <a:t>eference list (for research fellowships)</a:t>
            </a:r>
            <a:endParaRPr b="1" sz="2500"/>
          </a:p>
          <a:p>
            <a:pPr indent="-45085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500"/>
              <a:buChar char="•"/>
            </a:pPr>
            <a:r>
              <a:rPr b="1" lang="en-US" sz="2500"/>
              <a:t>Curriculum </a:t>
            </a:r>
            <a:r>
              <a:rPr lang="en-US" sz="2500"/>
              <a:t>v</a:t>
            </a:r>
            <a:r>
              <a:rPr b="1" lang="en-US" sz="2500"/>
              <a:t>itae or </a:t>
            </a:r>
            <a:r>
              <a:rPr lang="en-US" sz="2500"/>
              <a:t>r</a:t>
            </a:r>
            <a:r>
              <a:rPr b="1" lang="en-US" sz="2500"/>
              <a:t>esume</a:t>
            </a:r>
            <a:endParaRPr b="1" sz="2500"/>
          </a:p>
          <a:p>
            <a:pPr indent="-45085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500"/>
              <a:buChar char="•"/>
            </a:pPr>
            <a:r>
              <a:rPr b="1" lang="en-US" sz="2500"/>
              <a:t>Course </a:t>
            </a:r>
            <a:r>
              <a:rPr lang="en-US" sz="2500"/>
              <a:t>o</a:t>
            </a:r>
            <a:r>
              <a:rPr b="1" lang="en-US" sz="2500"/>
              <a:t>utlines or </a:t>
            </a:r>
            <a:r>
              <a:rPr lang="en-US" sz="2500"/>
              <a:t>s</a:t>
            </a:r>
            <a:r>
              <a:rPr b="1" lang="en-US" sz="2500"/>
              <a:t>yllabi (for Fulbri</a:t>
            </a:r>
            <a:r>
              <a:rPr lang="en-US" sz="2500"/>
              <a:t>ght </a:t>
            </a:r>
            <a:r>
              <a:rPr b="1" lang="en-US" sz="2500"/>
              <a:t>teaching awards) </a:t>
            </a:r>
            <a:endParaRPr b="1" sz="2500"/>
          </a:p>
          <a:p>
            <a:pPr indent="-45085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500"/>
              <a:buChar char="•"/>
            </a:pPr>
            <a:r>
              <a:rPr b="1" lang="en-US" sz="2500"/>
              <a:t>Recommendation </a:t>
            </a:r>
            <a:r>
              <a:rPr lang="en-US" sz="2500"/>
              <a:t>letters</a:t>
            </a:r>
            <a:endParaRPr b="1" sz="2500"/>
          </a:p>
          <a:p>
            <a:pPr indent="-387350" lvl="0" marL="457200" rtl="0" algn="l">
              <a:spcBef>
                <a:spcPts val="1000"/>
              </a:spcBef>
              <a:spcAft>
                <a:spcPts val="0"/>
              </a:spcAft>
              <a:buSzPts val="2500"/>
              <a:buChar char="•"/>
            </a:pPr>
            <a:r>
              <a:rPr b="1" lang="en-US" sz="2500"/>
              <a:t>Language </a:t>
            </a:r>
            <a:r>
              <a:rPr lang="en-US" sz="2500"/>
              <a:t>p</a:t>
            </a:r>
            <a:r>
              <a:rPr b="1" lang="en-US" sz="2500"/>
              <a:t>roficiency </a:t>
            </a:r>
            <a:r>
              <a:rPr lang="en-US" sz="2500"/>
              <a:t>r</a:t>
            </a:r>
            <a:r>
              <a:rPr b="1" lang="en-US" sz="2500"/>
              <a:t>eport (if required)  </a:t>
            </a:r>
            <a:endParaRPr b="1" sz="2500"/>
          </a:p>
          <a:p>
            <a:pPr indent="-387350" lvl="0" marL="457200" rtl="0" algn="l">
              <a:spcBef>
                <a:spcPts val="1000"/>
              </a:spcBef>
              <a:spcAft>
                <a:spcPts val="0"/>
              </a:spcAft>
              <a:buSzPts val="2500"/>
              <a:buChar char="•"/>
            </a:pPr>
            <a:r>
              <a:rPr b="1" lang="en-US" sz="2500"/>
              <a:t>Letter of </a:t>
            </a:r>
            <a:r>
              <a:rPr lang="en-US" sz="2500"/>
              <a:t>i</a:t>
            </a:r>
            <a:r>
              <a:rPr b="1" lang="en-US" sz="2500"/>
              <a:t>nvitation (if required)</a:t>
            </a:r>
            <a:r>
              <a:rPr lang="en-US" sz="2500"/>
              <a:t> – </a:t>
            </a:r>
            <a:r>
              <a:rPr i="1" lang="en-US" sz="2500">
                <a:solidFill>
                  <a:srgbClr val="D82732"/>
                </a:solidFill>
              </a:rPr>
              <a:t>I</a:t>
            </a:r>
            <a:r>
              <a:rPr b="1" i="1" lang="en-US" sz="2500">
                <a:solidFill>
                  <a:srgbClr val="D82732"/>
                </a:solidFill>
              </a:rPr>
              <a:t>mportant for Fulbright!</a:t>
            </a:r>
            <a:endParaRPr b="1" i="1" sz="2500">
              <a:solidFill>
                <a:srgbClr val="D82732"/>
              </a:solidFill>
            </a:endParaRPr>
          </a:p>
          <a:p>
            <a:pPr indent="-387350" lvl="0" marL="457200" rtl="0" algn="l">
              <a:spcBef>
                <a:spcPts val="1000"/>
              </a:spcBef>
              <a:spcAft>
                <a:spcPts val="1000"/>
              </a:spcAft>
              <a:buSzPts val="2500"/>
              <a:buChar char="•"/>
            </a:pPr>
            <a:r>
              <a:rPr b="1" lang="en-US" sz="2500"/>
              <a:t>Portfolio for cer</a:t>
            </a:r>
            <a:r>
              <a:rPr lang="en-US" sz="2500"/>
              <a:t>tain types of projects (a</a:t>
            </a:r>
            <a:r>
              <a:rPr b="1" lang="en-US" sz="2500"/>
              <a:t>rts, </a:t>
            </a:r>
            <a:r>
              <a:rPr lang="en-US" sz="2500"/>
              <a:t>w</a:t>
            </a:r>
            <a:r>
              <a:rPr b="1" lang="en-US" sz="2500"/>
              <a:t>riting</a:t>
            </a:r>
            <a:r>
              <a:rPr lang="en-US" sz="2500"/>
              <a:t>, databases</a:t>
            </a:r>
            <a:r>
              <a:rPr b="1" lang="en-US" sz="2500"/>
              <a:t>)</a:t>
            </a:r>
            <a:endParaRPr b="0" i="1" sz="20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43257">
            <a:alpha val="93330"/>
          </a:srgbClr>
        </a:solidFill>
      </p:bgPr>
    </p:bg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6"/>
          <p:cNvSpPr txBox="1"/>
          <p:nvPr>
            <p:ph type="title"/>
          </p:nvPr>
        </p:nvSpPr>
        <p:spPr>
          <a:xfrm>
            <a:off x="1403681" y="245495"/>
            <a:ext cx="9384600" cy="703800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80"/>
              <a:buFont typeface="Arial"/>
              <a:buNone/>
            </a:pPr>
            <a:r>
              <a:rPr b="1" lang="en-US" sz="3400"/>
              <a:t>How to Apply Overview</a:t>
            </a:r>
            <a:endParaRPr sz="2600"/>
          </a:p>
        </p:txBody>
      </p:sp>
      <p:sp>
        <p:nvSpPr>
          <p:cNvPr id="186" name="Google Shape;186;p26"/>
          <p:cNvSpPr txBox="1"/>
          <p:nvPr>
            <p:ph idx="1" type="body"/>
          </p:nvPr>
        </p:nvSpPr>
        <p:spPr>
          <a:xfrm>
            <a:off x="353962" y="1120836"/>
            <a:ext cx="11518500" cy="5496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br>
              <a:rPr lang="en-US" sz="1000">
                <a:solidFill>
                  <a:srgbClr val="D82732"/>
                </a:solidFill>
              </a:rPr>
            </a:br>
            <a:r>
              <a:rPr lang="en-US" sz="2800">
                <a:solidFill>
                  <a:srgbClr val="D82732"/>
                </a:solidFill>
              </a:rPr>
              <a:t>Best Practices</a:t>
            </a:r>
            <a:endParaRPr b="1" sz="2800"/>
          </a:p>
          <a:p>
            <a:pPr indent="-444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Start as early as you can</a:t>
            </a:r>
            <a:endParaRPr sz="2400"/>
          </a:p>
          <a:p>
            <a:pPr indent="-444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﻿﻿Reflect on the state of your career, your field, and current events in countries abroad, then define your project</a:t>
            </a:r>
            <a:endParaRPr sz="2400"/>
          </a:p>
          <a:p>
            <a:pPr indent="-444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Who is publishing in your field?   </a:t>
            </a:r>
            <a:r>
              <a:rPr i="1" lang="en-US" sz="2400">
                <a:solidFill>
                  <a:srgbClr val="D82732"/>
                </a:solidFill>
              </a:rPr>
              <a:t>Connect!</a:t>
            </a:r>
            <a:endParaRPr i="1" sz="2400">
              <a:solidFill>
                <a:srgbClr val="D82732"/>
              </a:solidFill>
            </a:endParaRPr>
          </a:p>
          <a:p>
            <a:pPr indent="-444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Review lists of prior recipients </a:t>
            </a:r>
            <a:r>
              <a:rPr lang="en-US" sz="2400"/>
              <a:t>  </a:t>
            </a:r>
            <a:r>
              <a:rPr i="1" lang="en-US" sz="2400">
                <a:solidFill>
                  <a:srgbClr val="D82732"/>
                </a:solidFill>
              </a:rPr>
              <a:t>Connect!</a:t>
            </a:r>
            <a:endParaRPr b="1" i="1" sz="2400"/>
          </a:p>
          <a:p>
            <a:pPr indent="-444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Identify potential host i</a:t>
            </a:r>
            <a:r>
              <a:rPr lang="en-US" sz="2400"/>
              <a:t>nstitution and contact them    </a:t>
            </a:r>
            <a:r>
              <a:rPr i="1" lang="en-US" sz="2400">
                <a:solidFill>
                  <a:srgbClr val="D82732"/>
                </a:solidFill>
              </a:rPr>
              <a:t>Connect!</a:t>
            </a:r>
            <a:endParaRPr sz="2400"/>
          </a:p>
          <a:p>
            <a:pPr indent="-381000" lvl="0" marL="457200" rtl="0" algn="l">
              <a:spcBef>
                <a:spcPts val="120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Follow guidelines </a:t>
            </a:r>
            <a:r>
              <a:rPr i="1" lang="en-US" sz="2400"/>
              <a:t>exactly </a:t>
            </a:r>
            <a:r>
              <a:rPr lang="en-US" sz="2400"/>
              <a:t>– content, format, character limitations, timelines </a:t>
            </a:r>
            <a:endParaRPr sz="2400"/>
          </a:p>
          <a:p>
            <a:pPr indent="-381000" lvl="0" marL="457200" rtl="0" algn="l">
              <a:spcBef>
                <a:spcPts val="1200"/>
              </a:spcBef>
              <a:spcAft>
                <a:spcPts val="1200"/>
              </a:spcAft>
              <a:buSzPts val="2400"/>
              <a:buChar char="•"/>
            </a:pPr>
            <a:r>
              <a:rPr lang="en-US" sz="2400"/>
              <a:t>Collaborate with the Office of Research</a:t>
            </a:r>
            <a:endParaRPr sz="24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43257">
            <a:alpha val="93330"/>
          </a:srgbClr>
        </a:solidFill>
      </p:bgPr>
    </p:bg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27" title="2ab444f8-86a7-461e-a818-2298176454d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44425" y="0"/>
            <a:ext cx="6193426" cy="68580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43257">
            <a:alpha val="93330"/>
          </a:srgbClr>
        </a:solidFill>
      </p:bgPr>
    </p:bg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28" title="Fulbright Program Application Deadline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64375" y="0"/>
            <a:ext cx="4596600" cy="6821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43257">
            <a:alpha val="93330"/>
          </a:srgbClr>
        </a:solidFill>
      </p:bgPr>
    </p:bg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9"/>
          <p:cNvSpPr txBox="1"/>
          <p:nvPr>
            <p:ph type="title"/>
          </p:nvPr>
        </p:nvSpPr>
        <p:spPr>
          <a:xfrm>
            <a:off x="1403700" y="210725"/>
            <a:ext cx="9384600" cy="588600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80"/>
              <a:buFont typeface="Arial"/>
              <a:buNone/>
            </a:pPr>
            <a:r>
              <a:rPr b="1" lang="en-US" sz="3400"/>
              <a:t>Technical Guidance</a:t>
            </a:r>
            <a:endParaRPr sz="2600"/>
          </a:p>
        </p:txBody>
      </p:sp>
      <p:sp>
        <p:nvSpPr>
          <p:cNvPr id="205" name="Google Shape;205;p29"/>
          <p:cNvSpPr txBox="1"/>
          <p:nvPr>
            <p:ph idx="1" type="body"/>
          </p:nvPr>
        </p:nvSpPr>
        <p:spPr>
          <a:xfrm>
            <a:off x="353950" y="968425"/>
            <a:ext cx="11518500" cy="56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3300"/>
              </a:lnSpc>
              <a:spcBef>
                <a:spcPts val="2315"/>
              </a:spcBef>
              <a:spcAft>
                <a:spcPts val="0"/>
              </a:spcAft>
              <a:buNone/>
            </a:pPr>
            <a:r>
              <a:rPr lang="en-US" sz="2700">
                <a:solidFill>
                  <a:srgbClr val="D82732"/>
                </a:solidFill>
              </a:rPr>
              <a:t>Select Award Options for Your Fulbright Project</a:t>
            </a:r>
            <a:r>
              <a:rPr lang="en-US" sz="2700">
                <a:solidFill>
                  <a:srgbClr val="D82732"/>
                </a:solidFill>
              </a:rPr>
              <a:t> </a:t>
            </a:r>
            <a:endParaRPr sz="2700">
              <a:solidFill>
                <a:srgbClr val="D82732"/>
              </a:solidFill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Links:</a:t>
            </a:r>
            <a:endParaRPr sz="2400"/>
          </a:p>
          <a:p>
            <a:pPr indent="-34925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900"/>
              <a:buChar char="○"/>
            </a:pPr>
            <a:r>
              <a:rPr b="1" lang="en-US" sz="2200"/>
              <a:t>Scholar –</a:t>
            </a:r>
            <a:r>
              <a:rPr b="1" lang="en-US" sz="2400" u="sng">
                <a:solidFill>
                  <a:schemeClr val="hlink"/>
                </a:solidFill>
              </a:rPr>
              <a:t> </a:t>
            </a:r>
            <a:r>
              <a:rPr b="1" lang="en-US" sz="2200" u="sng">
                <a:solidFill>
                  <a:schemeClr val="hlink"/>
                </a:solidFill>
                <a:hlinkClick r:id="rId3"/>
              </a:rPr>
              <a:t>Fulbright Scholar Awards</a:t>
            </a:r>
            <a:endParaRPr b="1" sz="2200" u="sng">
              <a:solidFill>
                <a:schemeClr val="hlink"/>
              </a:solidFill>
            </a:endParaRPr>
          </a:p>
          <a:p>
            <a:pPr indent="-34925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900"/>
              <a:buChar char="○"/>
            </a:pPr>
            <a:r>
              <a:rPr b="1" lang="en-US" sz="2200"/>
              <a:t>Specialist– </a:t>
            </a:r>
            <a:r>
              <a:rPr b="1" lang="en-US" sz="2200" u="sng">
                <a:solidFill>
                  <a:schemeClr val="hlink"/>
                </a:solidFill>
                <a:hlinkClick r:id="rId4"/>
              </a:rPr>
              <a:t>Fulbright Specialist Awards</a:t>
            </a:r>
            <a:endParaRPr b="1" sz="2000"/>
          </a:p>
          <a:p>
            <a:pPr indent="-34925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900"/>
              <a:buChar char="○"/>
            </a:pPr>
            <a:r>
              <a:rPr b="1" lang="en-US" sz="2200"/>
              <a:t>Distinguished – </a:t>
            </a:r>
            <a:r>
              <a:rPr b="1" lang="en-US" sz="2200" u="sng">
                <a:solidFill>
                  <a:schemeClr val="hlink"/>
                </a:solidFill>
                <a:hlinkClick r:id="rId5"/>
              </a:rPr>
              <a:t>Fulbright Distinguished Scholar Awards</a:t>
            </a:r>
            <a:endParaRPr b="1" sz="2000"/>
          </a:p>
          <a:p>
            <a:pPr indent="-38100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Choose the most specific award that meets your needs</a:t>
            </a:r>
            <a:endParaRPr sz="2400"/>
          </a:p>
          <a:p>
            <a:pPr indent="-34925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900"/>
              <a:buChar char="○"/>
            </a:pPr>
            <a:r>
              <a:rPr b="1" lang="en-US" sz="2200"/>
              <a:t>Explore by “country,” “discipline,” or “named institution”</a:t>
            </a:r>
            <a:endParaRPr b="1" sz="2200"/>
          </a:p>
          <a:p>
            <a:pPr indent="-34925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900"/>
              <a:buChar char="○"/>
            </a:pPr>
            <a:r>
              <a:rPr b="1" lang="en-US" sz="2200"/>
              <a:t>﻿﻿Use a wider range of key words to make sure you turn up hidden gems</a:t>
            </a:r>
            <a:endParaRPr b="1" sz="2200"/>
          </a:p>
          <a:p>
            <a:pPr indent="-368300" lvl="1" marL="914400" rtl="0" algn="l">
              <a:spcBef>
                <a:spcPts val="1200"/>
              </a:spcBef>
              <a:spcAft>
                <a:spcPts val="0"/>
              </a:spcAft>
              <a:buSzPts val="2200"/>
              <a:buChar char="○"/>
            </a:pPr>
            <a:r>
              <a:rPr b="1" lang="en-US" sz="2200"/>
              <a:t>Search by activity – teaching, research, or both  </a:t>
            </a:r>
            <a:endParaRPr sz="2500"/>
          </a:p>
          <a:p>
            <a:pPr indent="-444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</a:pPr>
            <a:r>
              <a:rPr b="1" lang="en-US" sz="2400"/>
              <a:t>Read award descriptions and stipend information carefully</a:t>
            </a:r>
            <a:endParaRPr i="1" sz="2400"/>
          </a:p>
          <a:p>
            <a:pPr indent="-444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</a:pPr>
            <a:r>
              <a:rPr b="1" lang="en-US" sz="2400"/>
              <a:t>Contact program officer(s) for more information</a:t>
            </a:r>
            <a:endParaRPr b="1" sz="24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43257">
            <a:alpha val="93330"/>
          </a:srgbClr>
        </a:solidFill>
      </p:bgPr>
    </p:bg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0"/>
          <p:cNvSpPr txBox="1"/>
          <p:nvPr>
            <p:ph type="title"/>
          </p:nvPr>
        </p:nvSpPr>
        <p:spPr>
          <a:xfrm>
            <a:off x="1403700" y="326399"/>
            <a:ext cx="9384600" cy="594600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80"/>
              <a:buNone/>
            </a:pPr>
            <a:r>
              <a:rPr b="1" lang="en-US" sz="3400"/>
              <a:t>Fulbright Scholarship</a:t>
            </a:r>
            <a:endParaRPr sz="3400"/>
          </a:p>
        </p:txBody>
      </p:sp>
      <p:sp>
        <p:nvSpPr>
          <p:cNvPr id="212" name="Google Shape;212;p30"/>
          <p:cNvSpPr txBox="1"/>
          <p:nvPr>
            <p:ph idx="1" type="body"/>
          </p:nvPr>
        </p:nvSpPr>
        <p:spPr>
          <a:xfrm>
            <a:off x="336750" y="1332225"/>
            <a:ext cx="11518500" cy="5118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3200"/>
              <a:t> </a:t>
            </a:r>
            <a:endParaRPr b="1" sz="3200">
              <a:latin typeface="Gill Sans"/>
              <a:ea typeface="Gill Sans"/>
              <a:cs typeface="Gill Sans"/>
              <a:sym typeface="Gill Sans"/>
            </a:endParaRPr>
          </a:p>
        </p:txBody>
      </p:sp>
      <p:graphicFrame>
        <p:nvGraphicFramePr>
          <p:cNvPr id="213" name="Google Shape;213;p30"/>
          <p:cNvGraphicFramePr/>
          <p:nvPr/>
        </p:nvGraphicFramePr>
        <p:xfrm>
          <a:off x="342366" y="120174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{0C80F0A9-57D4-4519-9B8C-7CDA1A3B8087}</a:tableStyleId>
              </a:tblPr>
              <a:tblGrid>
                <a:gridCol w="1503500"/>
                <a:gridCol w="3154150"/>
                <a:gridCol w="3251475"/>
                <a:gridCol w="3609375"/>
              </a:tblGrid>
              <a:tr h="3309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Requirement</a:t>
                      </a:r>
                      <a:endParaRPr b="1" sz="150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68575" marL="6857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B539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Fulbright U.S. Scholar</a:t>
                      </a:r>
                      <a:endParaRPr b="1" sz="150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68575" marL="6857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B539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Fulbright Specialist</a:t>
                      </a:r>
                      <a:endParaRPr b="1" sz="150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68575" marL="6857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B539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Fulbright Distinguished Scholar</a:t>
                      </a:r>
                      <a:endParaRPr b="1" sz="150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68575" marL="6857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B5394"/>
                    </a:solidFill>
                  </a:tcPr>
                </a:tc>
              </a:tr>
              <a:tr h="2683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Citizenship</a:t>
                      </a:r>
                      <a:endParaRPr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6575" marB="36575" marR="36575" marL="3657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U.S. citizen</a:t>
                      </a:r>
                      <a:endParaRPr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6575" marB="36575" marR="36575" marL="3657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U.S. citizen</a:t>
                      </a:r>
                      <a:endParaRPr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6575" marB="36575" marR="36575" marL="3657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U.S. citizen</a:t>
                      </a:r>
                      <a:endParaRPr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6575" marB="36575" marR="36575" marL="3657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</a:tr>
              <a:tr h="5091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Eligibility</a:t>
                      </a:r>
                      <a:endParaRPr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6575" marB="36575" marR="36575" marL="3657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Faculty, researchers, professionals with terminal degree or equivalent</a:t>
                      </a:r>
                      <a:endParaRPr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6575" marB="36575" marR="36575" marL="3657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Mid-career to senior-level professionals (min. 5 years experience)</a:t>
                      </a:r>
                      <a:endParaRPr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6575" marB="36575" marR="36575" marL="3657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Senior-level academics, full professors, or professionals with extensive accomplishments</a:t>
                      </a:r>
                      <a:endParaRPr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6575" marB="36575" marR="36575" marL="3657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888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Academic Credentials</a:t>
                      </a:r>
                      <a:endParaRPr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6575" marB="36575" marR="36575" marL="3657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Ph.D. or terminal degree (or equivalent experience)</a:t>
                      </a:r>
                      <a:endParaRPr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6575" marB="36575" marR="36575" marL="3657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 Ph.D. required, but significant expertise required</a:t>
                      </a:r>
                      <a:endParaRPr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6575" marB="36575" marR="36575" marL="3657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Must have a strong publication, teaching, and/or research record</a:t>
                      </a:r>
                      <a:endParaRPr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6575" marB="36575" marR="36575" marL="3657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</a:tr>
              <a:tr h="5004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Project Scope</a:t>
                      </a:r>
                      <a:endParaRPr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6575" marB="36575" marR="36575" marL="3657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Teaching, research, or both</a:t>
                      </a:r>
                      <a:endParaRPr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6575" marB="36575" marR="36575" marL="3657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Short-term consulting, teaching, or training (no research)</a:t>
                      </a:r>
                      <a:endParaRPr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6575" marB="36575" marR="36575" marL="3657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Advanced teaching or research project</a:t>
                      </a:r>
                      <a:endParaRPr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6575" marB="36575" marR="36575" marL="3657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009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Length of Award</a:t>
                      </a:r>
                      <a:endParaRPr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6575" marB="36575" marR="36575" marL="3657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2–12 months (some with Flex option)</a:t>
                      </a:r>
                      <a:endParaRPr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6575" marB="36575" marR="36575" marL="3657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2–6 weeks</a:t>
                      </a:r>
                      <a:endParaRPr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6575" marB="36575" marR="36575" marL="3657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Typically 3–12 months</a:t>
                      </a:r>
                      <a:endParaRPr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8275" marB="18275" marR="18275" marL="1827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</a:tr>
              <a:tr h="5017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Application Frequency</a:t>
                      </a:r>
                      <a:endParaRPr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6575" marB="36575" marR="36575" marL="3657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Annual call for proposals</a:t>
                      </a:r>
                      <a:endParaRPr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6575" marB="36575" marR="36575" marL="3657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Rolling roster application (matched to host institutions later)</a:t>
                      </a:r>
                      <a:endParaRPr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6575" marB="36575" marR="36575" marL="3657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Annual call within the U.S. Scholar competition</a:t>
                      </a:r>
                      <a:endParaRPr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6575" marB="36575" marR="36575" marL="3657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00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Host Invitation</a:t>
                      </a:r>
                      <a:endParaRPr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6575" marB="36575" marR="36575" marL="3657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Usually required or encouraged</a:t>
                      </a:r>
                      <a:endParaRPr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6575" marB="36575" marR="36575" marL="3657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Not needed for initial application (host initiates project later)</a:t>
                      </a:r>
                      <a:endParaRPr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6575" marB="36575" marR="36575" marL="3657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Required or strongly preferred</a:t>
                      </a:r>
                      <a:endParaRPr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6575" marB="36575" marR="36575" marL="3657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</a:tr>
              <a:tr h="5004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Languages</a:t>
                      </a:r>
                      <a:endParaRPr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6575" marB="36575" marR="36575" marL="3657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English usually sufficient; local language may be required for research</a:t>
                      </a:r>
                      <a:endParaRPr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6575" marB="36575" marR="36575" marL="3657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Varies depending on host institution</a:t>
                      </a:r>
                      <a:endParaRPr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6575" marB="36575" marR="36575" marL="3657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As needed, based on location/project</a:t>
                      </a:r>
                      <a:endParaRPr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6575" marB="36575" marR="36575" marL="3657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58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Compensation &amp; Support</a:t>
                      </a:r>
                      <a:endParaRPr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6575" marB="36575" marR="36575" marL="3657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Varies by country; typically includes stipend, travel, living allowance</a:t>
                      </a:r>
                      <a:endParaRPr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6575" marB="36575" marR="36575" marL="3657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Travel + per diem paid by host institution or Fulbright</a:t>
                      </a:r>
                      <a:endParaRPr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6575" marB="36575" marR="36575" marL="3657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Higher-level compensation packages and additional recognition</a:t>
                      </a:r>
                      <a:endParaRPr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6575" marB="36575" marR="36575" marL="3657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</a:tr>
              <a:tr h="397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Deadline</a:t>
                      </a:r>
                      <a:endParaRPr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6575" marB="36575" marR="36575" marL="3657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Once a year in September</a:t>
                      </a:r>
                      <a:endParaRPr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6575" marB="36575" marR="36575" marL="3657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Every other month / six times per year</a:t>
                      </a:r>
                      <a:endParaRPr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6575" marB="36575" marR="36575" marL="3657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Once a year in September</a:t>
                      </a:r>
                      <a:endParaRPr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6575" marB="36575" marR="36575" marL="3657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43257">
            <a:alpha val="93330"/>
          </a:srgbClr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3"/>
          <p:cNvSpPr txBox="1"/>
          <p:nvPr>
            <p:ph type="title"/>
          </p:nvPr>
        </p:nvSpPr>
        <p:spPr>
          <a:xfrm>
            <a:off x="1403681" y="245495"/>
            <a:ext cx="9384600" cy="703800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80"/>
              <a:buNone/>
            </a:pPr>
            <a:r>
              <a:rPr b="1" lang="en-US" sz="3400"/>
              <a:t>Introductions</a:t>
            </a:r>
            <a:endParaRPr sz="3400"/>
          </a:p>
        </p:txBody>
      </p:sp>
      <p:sp>
        <p:nvSpPr>
          <p:cNvPr id="94" name="Google Shape;94;p13"/>
          <p:cNvSpPr txBox="1"/>
          <p:nvPr>
            <p:ph idx="1" type="body"/>
          </p:nvPr>
        </p:nvSpPr>
        <p:spPr>
          <a:xfrm>
            <a:off x="353962" y="1120836"/>
            <a:ext cx="11518500" cy="5496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Inter"/>
              <a:buNone/>
            </a:pPr>
            <a:r>
              <a:t/>
            </a:r>
            <a:endParaRPr sz="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US" sz="2900">
                <a:solidFill>
                  <a:srgbClr val="D82732"/>
                </a:solidFill>
              </a:rPr>
              <a:t>Presenters and </a:t>
            </a:r>
            <a:r>
              <a:rPr lang="en-US" sz="2900">
                <a:solidFill>
                  <a:srgbClr val="D82732"/>
                </a:solidFill>
              </a:rPr>
              <a:t>Guest Speakers</a:t>
            </a:r>
            <a:endParaRPr b="1" sz="2900">
              <a:latin typeface="Gill Sans"/>
              <a:ea typeface="Gill Sans"/>
              <a:cs typeface="Gill Sans"/>
              <a:sym typeface="Gill Sans"/>
            </a:endParaRPr>
          </a:p>
          <a:p>
            <a:pPr indent="-463550" lvl="0" marL="4572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700"/>
              <a:buChar char="•"/>
            </a:pPr>
            <a:r>
              <a:rPr lang="en-US" sz="2700"/>
              <a:t>Elizabeth</a:t>
            </a:r>
            <a:r>
              <a:rPr b="1" lang="en-US" sz="2700"/>
              <a:t> Gallagher, Director, Office of Research</a:t>
            </a:r>
            <a:endParaRPr sz="2700"/>
          </a:p>
          <a:p>
            <a:pPr indent="-463550" lvl="0" marL="4572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700"/>
              <a:buChar char="•"/>
            </a:pPr>
            <a:r>
              <a:rPr b="1" lang="en-US" sz="2700"/>
              <a:t>Dami Adeleke</a:t>
            </a:r>
            <a:r>
              <a:rPr b="1" lang="en-US" sz="2700"/>
              <a:t>, Assistant Director, </a:t>
            </a:r>
            <a:r>
              <a:rPr b="1" lang="en-US" sz="2700"/>
              <a:t>Office of Research</a:t>
            </a:r>
            <a:endParaRPr sz="2700"/>
          </a:p>
          <a:p>
            <a:pPr indent="-463550" lvl="0" marL="4572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700"/>
              <a:buChar char="•"/>
            </a:pPr>
            <a:r>
              <a:rPr b="1" lang="en-US" sz="2700"/>
              <a:t>Chi-An W. Emhoff Ph.D</a:t>
            </a:r>
            <a:endParaRPr b="1" sz="2700"/>
          </a:p>
          <a:p>
            <a:pPr indent="-425450" lvl="0" marL="914400" rtl="0" algn="l">
              <a:spcBef>
                <a:spcPts val="1600"/>
              </a:spcBef>
              <a:spcAft>
                <a:spcPts val="0"/>
              </a:spcAft>
              <a:buSzPts val="2100"/>
              <a:buFont typeface="Inter"/>
              <a:buChar char="○"/>
            </a:pPr>
            <a:r>
              <a:rPr lang="en-US" sz="2700">
                <a:solidFill>
                  <a:srgbClr val="000000"/>
                </a:solidFill>
              </a:rPr>
              <a:t>Assoc. Professor, Kinesiology &amp; Interim Director, Health Science</a:t>
            </a:r>
            <a:endParaRPr sz="2700">
              <a:solidFill>
                <a:srgbClr val="000000"/>
              </a:solidFill>
            </a:endParaRPr>
          </a:p>
          <a:p>
            <a:pPr indent="-463550" lvl="0" marL="4572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700"/>
              <a:buChar char="•"/>
            </a:pPr>
            <a:r>
              <a:rPr lang="en-US" sz="2700"/>
              <a:t>Rosana</a:t>
            </a:r>
            <a:r>
              <a:rPr lang="en-US" sz="1600">
                <a:solidFill>
                  <a:srgbClr val="000000"/>
                </a:solidFill>
              </a:rPr>
              <a:t> </a:t>
            </a:r>
            <a:r>
              <a:rPr b="1" lang="en-US" sz="2700">
                <a:solidFill>
                  <a:srgbClr val="000000"/>
                </a:solidFill>
              </a:rPr>
              <a:t>Barragán</a:t>
            </a:r>
            <a:endParaRPr b="1" sz="2700">
              <a:solidFill>
                <a:srgbClr val="000000"/>
              </a:solidFill>
            </a:endParaRPr>
          </a:p>
          <a:p>
            <a:pPr indent="-425450" lvl="0" marL="914400" rtl="0" algn="l">
              <a:spcBef>
                <a:spcPts val="1600"/>
              </a:spcBef>
              <a:spcAft>
                <a:spcPts val="0"/>
              </a:spcAft>
              <a:buSzPts val="2100"/>
              <a:buFont typeface="Inter"/>
              <a:buChar char="○"/>
            </a:pPr>
            <a:r>
              <a:rPr lang="en-US" sz="2700">
                <a:solidFill>
                  <a:srgbClr val="000000"/>
                </a:solidFill>
              </a:rPr>
              <a:t>Associate Professor of Dance and Director of MFA in Dance</a:t>
            </a:r>
            <a:endParaRPr sz="2700"/>
          </a:p>
          <a:p>
            <a:pPr indent="0" lvl="0" marL="0" marR="0" rtl="0" algn="ctr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rPr i="1" lang="en-US" sz="2000"/>
              <a:t>Technical support provided by MJ Son, Student Assistant, Office of Research</a:t>
            </a:r>
            <a:endParaRPr i="1" sz="2000"/>
          </a:p>
          <a:p>
            <a:pPr indent="0" lvl="0" marL="0" rtl="0" algn="ctr">
              <a:spcBef>
                <a:spcPts val="1000"/>
              </a:spcBef>
              <a:spcAft>
                <a:spcPts val="1600"/>
              </a:spcAft>
              <a:buNone/>
            </a:pPr>
            <a:r>
              <a:rPr lang="en-US" sz="2400">
                <a:solidFill>
                  <a:srgbClr val="D82732"/>
                </a:solidFill>
              </a:rPr>
              <a:t>This webinar is being recorded</a:t>
            </a:r>
            <a:endParaRPr i="1" sz="24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43257">
            <a:alpha val="93330"/>
          </a:srgbClr>
        </a:solidFill>
      </p:bgPr>
    </p:bg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1"/>
          <p:cNvSpPr txBox="1"/>
          <p:nvPr>
            <p:ph type="title"/>
          </p:nvPr>
        </p:nvSpPr>
        <p:spPr>
          <a:xfrm>
            <a:off x="2231125" y="204050"/>
            <a:ext cx="7729800" cy="652800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Gill Sans"/>
              <a:buNone/>
            </a:pPr>
            <a:r>
              <a:rPr b="1" lang="en-US" sz="3400" cap="none"/>
              <a:t>Contact Information</a:t>
            </a:r>
            <a:endParaRPr sz="3000"/>
          </a:p>
        </p:txBody>
      </p:sp>
      <p:sp>
        <p:nvSpPr>
          <p:cNvPr id="220" name="Google Shape;220;p31"/>
          <p:cNvSpPr txBox="1"/>
          <p:nvPr>
            <p:ph idx="1" type="body"/>
          </p:nvPr>
        </p:nvSpPr>
        <p:spPr>
          <a:xfrm>
            <a:off x="527550" y="1020249"/>
            <a:ext cx="11174100" cy="5398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960"/>
              <a:buNone/>
            </a:pPr>
            <a:r>
              <a:t/>
            </a:r>
            <a:endParaRPr b="1" sz="1200"/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60"/>
              <a:buFont typeface="Arial"/>
              <a:buNone/>
            </a:pPr>
            <a:r>
              <a:rPr b="1" lang="en-US" sz="2700"/>
              <a:t>Elizabeth Galla</a:t>
            </a:r>
            <a:r>
              <a:rPr lang="en-US" sz="2700"/>
              <a:t>gher, DMA, </a:t>
            </a:r>
            <a:r>
              <a:rPr lang="en-US" sz="2700"/>
              <a:t>Director, Office of Research</a:t>
            </a:r>
            <a:endParaRPr sz="2700"/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60"/>
              <a:buFont typeface="Arial"/>
              <a:buNone/>
            </a:pPr>
            <a:r>
              <a:rPr lang="en-US" sz="2200"/>
              <a:t>Filippi Administration Building 225 | </a:t>
            </a:r>
            <a:r>
              <a:rPr lang="en-US" sz="2200" u="sng">
                <a:solidFill>
                  <a:schemeClr val="hlink"/>
                </a:solidFill>
                <a:hlinkClick r:id="rId3"/>
              </a:rPr>
              <a:t>egallagher@stmarys-ca.edu</a:t>
            </a:r>
            <a:endParaRPr sz="2200"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960"/>
              <a:buNone/>
            </a:pPr>
            <a:r>
              <a:t/>
            </a:r>
            <a:endParaRPr sz="1400"/>
          </a:p>
          <a:p>
            <a:pPr indent="0" lvl="0" marL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960"/>
              <a:buNone/>
            </a:pPr>
            <a:r>
              <a:rPr lang="en-US" sz="2700"/>
              <a:t>Dami Adeleke, LLM, Assistant Director, Office of Research</a:t>
            </a:r>
            <a:endParaRPr sz="2700"/>
          </a:p>
          <a:p>
            <a:pPr indent="0" lvl="0" marL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960"/>
              <a:buNone/>
            </a:pPr>
            <a:r>
              <a:rPr lang="en-US" sz="2200"/>
              <a:t>Filippi Administration Building 221 | </a:t>
            </a:r>
            <a:r>
              <a:rPr lang="en-US" sz="2200" u="sng">
                <a:solidFill>
                  <a:schemeClr val="hlink"/>
                </a:solidFill>
                <a:hlinkClick r:id="rId4"/>
              </a:rPr>
              <a:t>oma7@stmarys-ca.edu</a:t>
            </a:r>
            <a:endParaRPr sz="2200"/>
          </a:p>
          <a:p>
            <a:pPr indent="0" lvl="0" marL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960"/>
              <a:buNone/>
            </a:pPr>
            <a:r>
              <a:t/>
            </a:r>
            <a:endParaRPr sz="1400"/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60"/>
              <a:buFont typeface="Arial"/>
              <a:buNone/>
            </a:pPr>
            <a:r>
              <a:rPr lang="en-US" sz="2700"/>
              <a:t>Chi-An W. Emhoff, PhD, Associate Professor of Kinesiology</a:t>
            </a:r>
            <a:endParaRPr sz="2800"/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60"/>
              <a:buFont typeface="Arial"/>
              <a:buNone/>
            </a:pPr>
            <a:r>
              <a:rPr lang="en-US" sz="2200" u="sng">
                <a:solidFill>
                  <a:schemeClr val="hlink"/>
                </a:solidFill>
                <a:hlinkClick r:id="rId5"/>
              </a:rPr>
              <a:t>cwe1@stmarys-ca.edu</a:t>
            </a:r>
            <a:endParaRPr sz="2200"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SzPts val="1960"/>
              <a:buNone/>
            </a:pPr>
            <a:r>
              <a:t/>
            </a:r>
            <a:endParaRPr sz="1400"/>
          </a:p>
          <a:p>
            <a:pPr indent="0" lvl="0" marL="0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2700"/>
              <a:t>Rosana Barragán, MFA, Associate Professor of Performing Arts</a:t>
            </a:r>
            <a:endParaRPr sz="2200"/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SzPts val="1960"/>
              <a:buNone/>
            </a:pPr>
            <a:r>
              <a:rPr lang="en-US" sz="2200" u="sng">
                <a:solidFill>
                  <a:schemeClr val="hlink"/>
                </a:solidFill>
                <a:hlinkClick r:id="rId6"/>
              </a:rPr>
              <a:t>rb7@stmarys-ca.edu</a:t>
            </a:r>
            <a:endParaRPr sz="2200"/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SzPts val="1960"/>
              <a:buNone/>
            </a:pPr>
            <a:r>
              <a:t/>
            </a:r>
            <a:endParaRPr sz="1400"/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SzPts val="1960"/>
              <a:buNone/>
            </a:pPr>
            <a:r>
              <a:rPr lang="en-US" sz="2700"/>
              <a:t>Office of Research | </a:t>
            </a:r>
            <a:r>
              <a:rPr lang="en-US" sz="2200" u="sng">
                <a:solidFill>
                  <a:schemeClr val="hlink"/>
                </a:solidFill>
                <a:hlinkClick r:id="rId7"/>
              </a:rPr>
              <a:t>www.stmarys-ca.edu/offices-services/research</a:t>
            </a:r>
            <a:r>
              <a:rPr lang="en-US" sz="2200"/>
              <a:t> </a:t>
            </a:r>
            <a:endParaRPr sz="22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SzPts val="1960"/>
              <a:buNone/>
            </a:pPr>
            <a:r>
              <a:t/>
            </a:r>
            <a:endParaRPr sz="22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43257">
            <a:alpha val="93330"/>
          </a:srgbClr>
        </a:solidFill>
      </p:bgPr>
    </p:bg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2"/>
          <p:cNvSpPr txBox="1"/>
          <p:nvPr>
            <p:ph type="title"/>
          </p:nvPr>
        </p:nvSpPr>
        <p:spPr>
          <a:xfrm>
            <a:off x="1403681" y="245495"/>
            <a:ext cx="9384600" cy="703800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80"/>
              <a:buFont typeface="Arial"/>
              <a:buNone/>
            </a:pPr>
            <a:r>
              <a:rPr b="1" lang="en-US" sz="3400"/>
              <a:t>Questions</a:t>
            </a:r>
            <a:endParaRPr sz="3400"/>
          </a:p>
        </p:txBody>
      </p:sp>
      <p:sp>
        <p:nvSpPr>
          <p:cNvPr id="227" name="Google Shape;227;p32"/>
          <p:cNvSpPr txBox="1"/>
          <p:nvPr>
            <p:ph idx="1" type="body"/>
          </p:nvPr>
        </p:nvSpPr>
        <p:spPr>
          <a:xfrm>
            <a:off x="353962" y="1120836"/>
            <a:ext cx="11518500" cy="5496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921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b="1" sz="3200">
              <a:latin typeface="Gill Sans"/>
              <a:ea typeface="Gill Sans"/>
              <a:cs typeface="Gill Sans"/>
              <a:sym typeface="Gill Sans"/>
            </a:endParaRPr>
          </a:p>
          <a:p>
            <a:pPr indent="-2921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b="1" sz="3200"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b="1" lang="en-US" sz="3200">
                <a:latin typeface="Gill Sans"/>
                <a:ea typeface="Gill Sans"/>
                <a:cs typeface="Gill Sans"/>
                <a:sym typeface="Gill Sans"/>
              </a:rPr>
              <a:t>	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b="1" lang="en-US" sz="4200">
                <a:solidFill>
                  <a:srgbClr val="D82732"/>
                </a:solidFill>
                <a:latin typeface="Gill Sans"/>
                <a:ea typeface="Gill Sans"/>
                <a:cs typeface="Gill Sans"/>
                <a:sym typeface="Gill Sans"/>
              </a:rPr>
              <a:t>Q and A</a:t>
            </a:r>
            <a:endParaRPr b="1" sz="2400">
              <a:solidFill>
                <a:srgbClr val="D82732"/>
              </a:solidFill>
            </a:endParaRPr>
          </a:p>
          <a:p>
            <a:pPr indent="0" lvl="0" marL="165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b="1" sz="3200"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43257">
            <a:alpha val="93330"/>
          </a:srgbClr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4"/>
          <p:cNvSpPr txBox="1"/>
          <p:nvPr>
            <p:ph type="title"/>
          </p:nvPr>
        </p:nvSpPr>
        <p:spPr>
          <a:xfrm>
            <a:off x="1403681" y="245495"/>
            <a:ext cx="9384600" cy="703800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80"/>
              <a:buNone/>
            </a:pPr>
            <a:r>
              <a:rPr b="1" lang="en-US" sz="3400" cap="none"/>
              <a:t>Workshop Overview</a:t>
            </a:r>
            <a:endParaRPr sz="3400"/>
          </a:p>
        </p:txBody>
      </p:sp>
      <p:sp>
        <p:nvSpPr>
          <p:cNvPr id="101" name="Google Shape;101;p14"/>
          <p:cNvSpPr txBox="1"/>
          <p:nvPr>
            <p:ph idx="1" type="body"/>
          </p:nvPr>
        </p:nvSpPr>
        <p:spPr>
          <a:xfrm>
            <a:off x="353962" y="1120836"/>
            <a:ext cx="11518490" cy="54965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-4635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Char char="•"/>
            </a:pPr>
            <a:r>
              <a:rPr b="1" lang="en-US" sz="2700">
                <a:latin typeface="Gill Sans"/>
                <a:ea typeface="Gill Sans"/>
                <a:cs typeface="Gill Sans"/>
                <a:sym typeface="Gill Sans"/>
              </a:rPr>
              <a:t>Int</a:t>
            </a:r>
            <a:r>
              <a:rPr b="1" lang="en-US" sz="2700"/>
              <a:t>roductions and overview</a:t>
            </a:r>
            <a:endParaRPr b="1" sz="2700"/>
          </a:p>
          <a:p>
            <a:pPr indent="-463550" lvl="0" marL="4572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700"/>
              <a:buChar char="•"/>
            </a:pPr>
            <a:r>
              <a:rPr b="1" lang="en-US" sz="2700"/>
              <a:t>Fulbright awards</a:t>
            </a:r>
            <a:endParaRPr b="1" sz="2700"/>
          </a:p>
          <a:p>
            <a:pPr indent="-361950" lvl="1" marL="9144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100"/>
              <a:buChar char="○"/>
            </a:pPr>
            <a:r>
              <a:rPr b="1" lang="en-US" sz="2700"/>
              <a:t>Various options depending on project and timeline</a:t>
            </a:r>
            <a:endParaRPr b="1" sz="2700"/>
          </a:p>
          <a:p>
            <a:pPr indent="-361950" lvl="1" marL="9144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100"/>
              <a:buChar char="○"/>
            </a:pPr>
            <a:r>
              <a:rPr b="1" lang="en-US" sz="2700"/>
              <a:t>Case Study I</a:t>
            </a:r>
            <a:endParaRPr b="1" sz="2700"/>
          </a:p>
          <a:p>
            <a:pPr indent="-361950" lvl="1" marL="9144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100"/>
              <a:buChar char="○"/>
            </a:pPr>
            <a:r>
              <a:rPr b="1" lang="en-US" sz="2700"/>
              <a:t>Case Study II</a:t>
            </a:r>
            <a:endParaRPr b="1" sz="2700"/>
          </a:p>
          <a:p>
            <a:pPr indent="-463550" lvl="0" marL="4572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700"/>
              <a:buChar char="•"/>
            </a:pPr>
            <a:r>
              <a:rPr b="1" lang="en-US" sz="2700"/>
              <a:t>Other types of fellowships</a:t>
            </a:r>
            <a:endParaRPr sz="2700"/>
          </a:p>
          <a:p>
            <a:pPr indent="-463550" lvl="0" marL="4572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700"/>
              <a:buChar char="•"/>
            </a:pPr>
            <a:r>
              <a:rPr lang="en-US" sz="2700"/>
              <a:t>How to apply to support your scholarly project</a:t>
            </a:r>
            <a:endParaRPr sz="2700">
              <a:solidFill>
                <a:srgbClr val="FF0000"/>
              </a:solidFill>
            </a:endParaRPr>
          </a:p>
          <a:p>
            <a:pPr indent="-463550" lvl="0" marL="457200" marR="0" rtl="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700"/>
              <a:buChar char="•"/>
            </a:pPr>
            <a:r>
              <a:rPr b="1" lang="en-US" sz="2700"/>
              <a:t>Q &amp; A</a:t>
            </a:r>
            <a:endParaRPr sz="2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43257">
            <a:alpha val="93330"/>
          </a:srgbClr>
        </a:solid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5"/>
          <p:cNvSpPr txBox="1"/>
          <p:nvPr>
            <p:ph type="title"/>
          </p:nvPr>
        </p:nvSpPr>
        <p:spPr>
          <a:xfrm>
            <a:off x="1403706" y="297584"/>
            <a:ext cx="9384600" cy="703800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80"/>
              <a:buNone/>
            </a:pPr>
            <a:r>
              <a:rPr b="1" lang="en-US" sz="3400"/>
              <a:t>Background</a:t>
            </a:r>
            <a:endParaRPr sz="3400"/>
          </a:p>
        </p:txBody>
      </p:sp>
      <p:sp>
        <p:nvSpPr>
          <p:cNvPr id="108" name="Google Shape;108;p15"/>
          <p:cNvSpPr txBox="1"/>
          <p:nvPr>
            <p:ph idx="1" type="body"/>
          </p:nvPr>
        </p:nvSpPr>
        <p:spPr>
          <a:xfrm>
            <a:off x="353962" y="1120836"/>
            <a:ext cx="11518500" cy="5496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Inter"/>
              <a:buNone/>
            </a:pPr>
            <a:r>
              <a:t/>
            </a:r>
            <a:endParaRPr sz="16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>
                <a:solidFill>
                  <a:srgbClr val="D82732"/>
                </a:solidFill>
              </a:rPr>
              <a:t>What is a Fulbright?</a:t>
            </a:r>
            <a:endParaRPr i="1" sz="2400">
              <a:solidFill>
                <a:schemeClr val="dk1"/>
              </a:solidFill>
            </a:endParaRPr>
          </a:p>
          <a:p>
            <a:pPr indent="-463550" lvl="0" marL="457200" rtl="0" algn="l">
              <a:spcBef>
                <a:spcPts val="1600"/>
              </a:spcBef>
              <a:spcAft>
                <a:spcPts val="0"/>
              </a:spcAft>
              <a:buSzPts val="2700"/>
              <a:buChar char="•"/>
            </a:pPr>
            <a:r>
              <a:rPr b="1" lang="en-US" sz="2700"/>
              <a:t>Established in 1946 by Congress and funded by the U.S government</a:t>
            </a:r>
            <a:endParaRPr sz="1700">
              <a:solidFill>
                <a:srgbClr val="0065A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63550" lvl="0" marL="457200" rtl="0" algn="l">
              <a:spcBef>
                <a:spcPts val="1600"/>
              </a:spcBef>
              <a:spcAft>
                <a:spcPts val="0"/>
              </a:spcAft>
              <a:buSzPts val="2700"/>
              <a:buChar char="•"/>
            </a:pPr>
            <a:r>
              <a:rPr b="1" lang="en-US" sz="2700"/>
              <a:t>The Fulbright Program sends U.S. academics and professionals who are U.S</a:t>
            </a:r>
            <a:r>
              <a:rPr lang="en-US" sz="2700"/>
              <a:t>. citizens </a:t>
            </a:r>
            <a:r>
              <a:rPr b="1" lang="en-US" sz="2700"/>
              <a:t>overseas and brings scholars and professionals from abroad to the U.S.</a:t>
            </a:r>
            <a:endParaRPr b="1" sz="2700"/>
          </a:p>
          <a:p>
            <a:pPr indent="-40005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700"/>
              <a:buChar char="•"/>
            </a:pPr>
            <a:r>
              <a:rPr b="1" lang="en-US" sz="2700"/>
              <a:t>It is sponsored by U.S. Department of State’s Bureau of Educational and Cultural Affairs and administered by the Institute of International Education’s Council for International Exchange of Scholars (CIES)</a:t>
            </a:r>
            <a:endParaRPr i="1" sz="2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43257">
            <a:alpha val="93330"/>
          </a:srgbClr>
        </a:solid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6"/>
          <p:cNvSpPr txBox="1"/>
          <p:nvPr>
            <p:ph type="title"/>
          </p:nvPr>
        </p:nvSpPr>
        <p:spPr>
          <a:xfrm>
            <a:off x="1403706" y="297584"/>
            <a:ext cx="9384600" cy="703800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80"/>
              <a:buNone/>
            </a:pPr>
            <a:r>
              <a:rPr b="1" lang="en-US" sz="3400"/>
              <a:t>Background</a:t>
            </a:r>
            <a:endParaRPr sz="3400"/>
          </a:p>
        </p:txBody>
      </p:sp>
      <p:sp>
        <p:nvSpPr>
          <p:cNvPr id="115" name="Google Shape;115;p16"/>
          <p:cNvSpPr txBox="1"/>
          <p:nvPr>
            <p:ph idx="1" type="body"/>
          </p:nvPr>
        </p:nvSpPr>
        <p:spPr>
          <a:xfrm>
            <a:off x="353962" y="1120836"/>
            <a:ext cx="11518500" cy="5496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Inter"/>
              <a:buNone/>
            </a:pPr>
            <a:r>
              <a:t/>
            </a:r>
            <a:endParaRPr sz="16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>
                <a:solidFill>
                  <a:srgbClr val="D82732"/>
                </a:solidFill>
              </a:rPr>
              <a:t>Why Fulbright?</a:t>
            </a:r>
            <a:endParaRPr i="1" sz="2700">
              <a:solidFill>
                <a:srgbClr val="D82732"/>
              </a:solidFill>
            </a:endParaRPr>
          </a:p>
          <a:p>
            <a:pPr indent="-463550" lvl="0" marL="457200" rtl="0" algn="l">
              <a:spcBef>
                <a:spcPts val="1600"/>
              </a:spcBef>
              <a:spcAft>
                <a:spcPts val="0"/>
              </a:spcAft>
              <a:buSzPts val="2700"/>
              <a:buChar char="•"/>
            </a:pPr>
            <a:r>
              <a:rPr lang="en-US" sz="2700"/>
              <a:t>Fulbright supports your professional development</a:t>
            </a:r>
            <a:endParaRPr sz="1700">
              <a:solidFill>
                <a:srgbClr val="0065A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63550" lvl="0" marL="457200" rtl="0" algn="l">
              <a:spcBef>
                <a:spcPts val="1600"/>
              </a:spcBef>
              <a:spcAft>
                <a:spcPts val="0"/>
              </a:spcAft>
              <a:buSzPts val="2700"/>
              <a:buChar char="•"/>
            </a:pPr>
            <a:r>
              <a:rPr lang="en-US" sz="2700"/>
              <a:t>It allows you to teach, research, carry out professional projects and participate in seminars around the world</a:t>
            </a:r>
            <a:r>
              <a:rPr lang="en-US" sz="2700"/>
              <a:t>.</a:t>
            </a:r>
            <a:endParaRPr sz="2700"/>
          </a:p>
          <a:p>
            <a:pPr indent="-463550" lvl="0" marL="457200" rtl="0" algn="l">
              <a:spcBef>
                <a:spcPts val="1600"/>
              </a:spcBef>
              <a:spcAft>
                <a:spcPts val="0"/>
              </a:spcAft>
              <a:buSzPts val="2700"/>
              <a:buChar char="•"/>
            </a:pPr>
            <a:r>
              <a:rPr lang="en-US" sz="2700"/>
              <a:t>Helps to foster sustainable partnerships and </a:t>
            </a:r>
            <a:r>
              <a:rPr lang="en-US" sz="2700"/>
              <a:t>join</a:t>
            </a:r>
            <a:r>
              <a:rPr lang="en-US" sz="2700"/>
              <a:t> a vibrant and supportive alum network</a:t>
            </a:r>
            <a:endParaRPr sz="2700"/>
          </a:p>
          <a:p>
            <a:pPr indent="-463550" lvl="0" marL="457200" rtl="0" algn="l">
              <a:spcBef>
                <a:spcPts val="1600"/>
              </a:spcBef>
              <a:spcAft>
                <a:spcPts val="0"/>
              </a:spcAft>
              <a:buSzPts val="2700"/>
              <a:buChar char="•"/>
            </a:pPr>
            <a:r>
              <a:rPr lang="en-US" sz="2700"/>
              <a:t>Expands your publishing network and gain new teaching perspectives.</a:t>
            </a:r>
            <a:endParaRPr sz="2700"/>
          </a:p>
          <a:p>
            <a:pPr indent="-40005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700"/>
              <a:buChar char="•"/>
            </a:pPr>
            <a:r>
              <a:rPr lang="en-US" sz="2700"/>
              <a:t>Gain professional recognition as a Fulbright Scholar</a:t>
            </a:r>
            <a:endParaRPr i="1" sz="2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43257">
            <a:alpha val="93330"/>
          </a:srgbClr>
        </a:solid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"/>
          <p:cNvSpPr txBox="1"/>
          <p:nvPr>
            <p:ph type="title"/>
          </p:nvPr>
        </p:nvSpPr>
        <p:spPr>
          <a:xfrm>
            <a:off x="1319016" y="132952"/>
            <a:ext cx="9992452" cy="548255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80"/>
              <a:buFont typeface="Arial"/>
              <a:buNone/>
            </a:pPr>
            <a:r>
              <a:rPr b="1" lang="en-US" sz="3400"/>
              <a:t>Fulbright Fellowships</a:t>
            </a:r>
            <a:endParaRPr sz="3400"/>
          </a:p>
        </p:txBody>
      </p:sp>
      <p:sp>
        <p:nvSpPr>
          <p:cNvPr id="122" name="Google Shape;122;p17"/>
          <p:cNvSpPr txBox="1"/>
          <p:nvPr>
            <p:ph idx="1" type="body"/>
          </p:nvPr>
        </p:nvSpPr>
        <p:spPr>
          <a:xfrm>
            <a:off x="336755" y="743232"/>
            <a:ext cx="11518500" cy="5981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 sz="3000"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2900">
              <a:solidFill>
                <a:srgbClr val="D82732"/>
              </a:solidFill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D82732"/>
                </a:solidFill>
              </a:rPr>
              <a:t>Types of Fulbright awards for SMC faculty</a:t>
            </a:r>
            <a:endParaRPr sz="3600"/>
          </a:p>
          <a:p>
            <a:pPr indent="-431800" lvl="0" marL="457200" marR="0" rtl="0" algn="ctr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3200"/>
              <a:buChar char="•"/>
            </a:pPr>
            <a:r>
              <a:rPr lang="en-US" sz="3200"/>
              <a:t>Fulbright U.S. Scholar Awards</a:t>
            </a:r>
            <a:endParaRPr sz="3200"/>
          </a:p>
          <a:p>
            <a:pPr indent="-431800" lvl="0" marL="457200" marR="0" rtl="0" algn="ctr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3200"/>
              <a:buChar char="•"/>
            </a:pPr>
            <a:r>
              <a:rPr b="1" lang="en-US" sz="3200"/>
              <a:t>Fulbright Specialist Program</a:t>
            </a:r>
            <a:endParaRPr sz="3200"/>
          </a:p>
          <a:p>
            <a:pPr indent="-431800" lvl="0" marL="457200" marR="0" rtl="0" algn="ctr">
              <a:lnSpc>
                <a:spcPct val="100000"/>
              </a:lnSpc>
              <a:spcBef>
                <a:spcPts val="1700"/>
              </a:spcBef>
              <a:spcAft>
                <a:spcPts val="1700"/>
              </a:spcAft>
              <a:buSzPts val="3200"/>
              <a:buChar char="•"/>
            </a:pPr>
            <a:r>
              <a:rPr b="1" lang="en-US" sz="3200"/>
              <a:t>Fulbright U.S. Distinguished Scholar Awards</a:t>
            </a:r>
            <a:endParaRPr b="1" sz="32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43257">
            <a:alpha val="93330"/>
          </a:srgbClr>
        </a:solid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8"/>
          <p:cNvSpPr txBox="1"/>
          <p:nvPr>
            <p:ph type="title"/>
          </p:nvPr>
        </p:nvSpPr>
        <p:spPr>
          <a:xfrm>
            <a:off x="1344400" y="215499"/>
            <a:ext cx="9992400" cy="783900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80"/>
              <a:buNone/>
            </a:pPr>
            <a:r>
              <a:rPr b="1" lang="en-US" sz="3400"/>
              <a:t>Case Study I</a:t>
            </a:r>
            <a:endParaRPr sz="3400"/>
          </a:p>
        </p:txBody>
      </p:sp>
      <p:sp>
        <p:nvSpPr>
          <p:cNvPr id="129" name="Google Shape;129;p18"/>
          <p:cNvSpPr txBox="1"/>
          <p:nvPr>
            <p:ph idx="1" type="body"/>
          </p:nvPr>
        </p:nvSpPr>
        <p:spPr>
          <a:xfrm>
            <a:off x="336755" y="1307099"/>
            <a:ext cx="11518490" cy="517836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D82732"/>
                </a:solidFill>
              </a:rPr>
              <a:t>Chi-An W. Emhoff Ph.D</a:t>
            </a:r>
            <a:endParaRPr b="1" sz="3200">
              <a:solidFill>
                <a:srgbClr val="D82732"/>
              </a:solidFill>
            </a:endParaRPr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D82732"/>
                </a:solidFill>
              </a:rPr>
              <a:t>Fulbright U.S. Scholar Alumna</a:t>
            </a:r>
            <a:endParaRPr sz="32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43257">
            <a:alpha val="93330"/>
          </a:srgbClr>
        </a:solid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9"/>
          <p:cNvSpPr txBox="1"/>
          <p:nvPr>
            <p:ph type="title"/>
          </p:nvPr>
        </p:nvSpPr>
        <p:spPr>
          <a:xfrm>
            <a:off x="1319016" y="132952"/>
            <a:ext cx="9992400" cy="548400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80"/>
              <a:buFont typeface="Arial"/>
              <a:buNone/>
            </a:pPr>
            <a:r>
              <a:rPr b="1" lang="en-US" sz="3400"/>
              <a:t>Fulbright U.S Scholar Award</a:t>
            </a:r>
            <a:endParaRPr sz="3400"/>
          </a:p>
        </p:txBody>
      </p:sp>
      <p:sp>
        <p:nvSpPr>
          <p:cNvPr id="136" name="Google Shape;136;p19"/>
          <p:cNvSpPr txBox="1"/>
          <p:nvPr>
            <p:ph idx="1" type="body"/>
          </p:nvPr>
        </p:nvSpPr>
        <p:spPr>
          <a:xfrm>
            <a:off x="336755" y="743232"/>
            <a:ext cx="11518500" cy="5981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2900">
                <a:solidFill>
                  <a:srgbClr val="D82732"/>
                </a:solidFill>
              </a:rPr>
              <a:t>Fulbright Scholar Award</a:t>
            </a:r>
            <a:endParaRPr sz="1600"/>
          </a:p>
          <a:p>
            <a:pPr indent="-463550" lvl="0" marL="457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700"/>
              <a:buChar char="•"/>
            </a:pPr>
            <a:r>
              <a:rPr b="1" lang="en-US" sz="2700"/>
              <a:t>Awards are created in the hosting country by the local Fulbright commission or the American embassy</a:t>
            </a:r>
            <a:endParaRPr b="1" sz="2700"/>
          </a:p>
          <a:p>
            <a:pPr indent="-393700" lvl="0" marL="457200" rtl="0" algn="l">
              <a:spcBef>
                <a:spcPts val="1700"/>
              </a:spcBef>
              <a:spcAft>
                <a:spcPts val="0"/>
              </a:spcAft>
              <a:buSzPts val="2600"/>
              <a:buChar char="•"/>
            </a:pPr>
            <a:r>
              <a:rPr lang="en-US" sz="2600"/>
              <a:t>U.S. citizenship</a:t>
            </a:r>
            <a:endParaRPr sz="2600"/>
          </a:p>
          <a:p>
            <a:pPr indent="-393700" lvl="0" marL="457200" rtl="0" algn="l">
              <a:spcBef>
                <a:spcPts val="1700"/>
              </a:spcBef>
              <a:spcAft>
                <a:spcPts val="0"/>
              </a:spcAft>
              <a:buSzPts val="2600"/>
              <a:buChar char="•"/>
            </a:pPr>
            <a:r>
              <a:rPr lang="en-US" sz="2600"/>
              <a:t>A Ph.D. or other professional/terminal degree in your field</a:t>
            </a:r>
            <a:endParaRPr sz="2600"/>
          </a:p>
          <a:p>
            <a:pPr indent="-393700" lvl="0" marL="457200" rtl="0" algn="l">
              <a:spcBef>
                <a:spcPts val="1700"/>
              </a:spcBef>
              <a:spcAft>
                <a:spcPts val="0"/>
              </a:spcAft>
              <a:buSzPts val="2600"/>
              <a:buChar char="•"/>
            </a:pPr>
            <a:r>
              <a:rPr lang="en-US" sz="2600"/>
              <a:t>For professionals and artists outside academia, recognized professional standing and substantial accomplishments</a:t>
            </a:r>
            <a:endParaRPr sz="2600"/>
          </a:p>
          <a:p>
            <a:pPr indent="-393700" lvl="0" marL="457200" rtl="0" algn="l">
              <a:spcBef>
                <a:spcPts val="1700"/>
              </a:spcBef>
              <a:spcAft>
                <a:spcPts val="0"/>
              </a:spcAft>
              <a:buSzPts val="2600"/>
              <a:buChar char="•"/>
            </a:pPr>
            <a:r>
              <a:rPr lang="en-US" sz="2600"/>
              <a:t>Teaching experience as required by award</a:t>
            </a:r>
            <a:endParaRPr sz="2600"/>
          </a:p>
          <a:p>
            <a:pPr indent="-393700" lvl="0" marL="457200" rtl="0" algn="l">
              <a:spcBef>
                <a:spcPts val="1700"/>
              </a:spcBef>
              <a:spcAft>
                <a:spcPts val="0"/>
              </a:spcAft>
              <a:buSzPts val="2600"/>
              <a:buChar char="•"/>
            </a:pPr>
            <a:r>
              <a:rPr lang="en-US" sz="2600"/>
              <a:t>Preference for Fulbright Scholar opportunities will be given to candidates who have not previously received a Fulbright Scholar grant</a:t>
            </a:r>
            <a:endParaRPr sz="2700"/>
          </a:p>
          <a:p>
            <a:pPr indent="0" lvl="0" marL="0" marR="0" rtl="0" algn="l">
              <a:lnSpc>
                <a:spcPct val="100000"/>
              </a:lnSpc>
              <a:spcBef>
                <a:spcPts val="1700"/>
              </a:spcBef>
              <a:spcAft>
                <a:spcPts val="1600"/>
              </a:spcAft>
              <a:buNone/>
            </a:pPr>
            <a:r>
              <a:t/>
            </a:r>
            <a:endParaRPr b="1" sz="27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43257">
            <a:alpha val="93330"/>
          </a:srgbClr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0"/>
          <p:cNvSpPr txBox="1"/>
          <p:nvPr>
            <p:ph type="title"/>
          </p:nvPr>
        </p:nvSpPr>
        <p:spPr>
          <a:xfrm>
            <a:off x="1403681" y="245495"/>
            <a:ext cx="9384632" cy="703661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80"/>
              <a:buFont typeface="Arial"/>
              <a:buNone/>
            </a:pPr>
            <a:r>
              <a:rPr b="1" lang="en-US" sz="3400"/>
              <a:t>Fulbright Scholar Program </a:t>
            </a:r>
            <a:endParaRPr sz="2600"/>
          </a:p>
        </p:txBody>
      </p:sp>
      <p:sp>
        <p:nvSpPr>
          <p:cNvPr id="143" name="Google Shape;143;p20"/>
          <p:cNvSpPr txBox="1"/>
          <p:nvPr>
            <p:ph idx="1" type="body"/>
          </p:nvPr>
        </p:nvSpPr>
        <p:spPr>
          <a:xfrm>
            <a:off x="353962" y="1120836"/>
            <a:ext cx="11518490" cy="54965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2900">
                <a:solidFill>
                  <a:srgbClr val="D82732"/>
                </a:solidFill>
              </a:rPr>
              <a:t>Distribution of Opportunities 2022-2023</a:t>
            </a:r>
            <a:endParaRPr b="1" sz="2800"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1" lang="en-US" sz="2500"/>
              <a:t>Fulbright awards allow academics and professionals to participate in a wide variety of activities:</a:t>
            </a:r>
            <a:endParaRPr b="1" sz="2500"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 sz="2800"/>
          </a:p>
          <a:p>
            <a:pPr indent="-393700" lvl="0" marL="457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600"/>
              <a:buChar char="•"/>
            </a:pPr>
            <a:r>
              <a:rPr b="1" lang="en-US" sz="2600"/>
              <a:t>Teaching/Research</a:t>
            </a:r>
            <a:r>
              <a:rPr b="1" lang="en-US" sz="2600"/>
              <a:t> </a:t>
            </a:r>
            <a:r>
              <a:rPr b="1" lang="en-US" sz="2600"/>
              <a:t>(38%)</a:t>
            </a:r>
            <a:endParaRPr b="1" sz="2600"/>
          </a:p>
          <a:p>
            <a:pPr indent="-3937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b="1" lang="en-US" sz="2600"/>
              <a:t>Research (28%)</a:t>
            </a:r>
            <a:endParaRPr b="1" sz="2600"/>
          </a:p>
          <a:p>
            <a:pPr indent="-3937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b="1" lang="en-US" sz="2600"/>
              <a:t>Teaching (17%)</a:t>
            </a:r>
            <a:endParaRPr b="1" sz="2600"/>
          </a:p>
          <a:p>
            <a:pPr indent="-3937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b="1" lang="en-US" sz="2600"/>
              <a:t>Administrator seminar (9%)</a:t>
            </a:r>
            <a:endParaRPr b="1" sz="2600"/>
          </a:p>
          <a:p>
            <a:pPr indent="-3937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b="1" lang="en-US" sz="2600"/>
              <a:t>Postdoctoral research (8%)</a:t>
            </a:r>
            <a:endParaRPr b="1" sz="2600"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 b="1" sz="2800"/>
          </a:p>
        </p:txBody>
      </p:sp>
      <p:pic>
        <p:nvPicPr>
          <p:cNvPr id="144" name="Google Shape;144;p20"/>
          <p:cNvPicPr preferRelativeResize="0"/>
          <p:nvPr/>
        </p:nvPicPr>
        <p:blipFill rotWithShape="1">
          <a:blip r:embed="rId3">
            <a:alphaModFix/>
          </a:blip>
          <a:srcRect b="0" l="0" r="0" t="7416"/>
          <a:stretch/>
        </p:blipFill>
        <p:spPr>
          <a:xfrm>
            <a:off x="5519625" y="2713650"/>
            <a:ext cx="5801425" cy="3687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arcel">
  <a:themeElements>
    <a:clrScheme name="Parcel">
      <a:dk1>
        <a:srgbClr val="143257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13A3CE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6298C3"/>
      </a:hlink>
      <a:folHlink>
        <a:srgbClr val="738F9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